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1" r:id="rId1"/>
  </p:sldMasterIdLst>
  <p:notesMasterIdLst>
    <p:notesMasterId r:id="rId36"/>
  </p:notesMasterIdLst>
  <p:sldIdLst>
    <p:sldId id="293" r:id="rId2"/>
    <p:sldId id="281" r:id="rId3"/>
    <p:sldId id="318" r:id="rId4"/>
    <p:sldId id="319" r:id="rId5"/>
    <p:sldId id="299" r:id="rId6"/>
    <p:sldId id="277" r:id="rId7"/>
    <p:sldId id="280" r:id="rId8"/>
    <p:sldId id="296" r:id="rId9"/>
    <p:sldId id="294" r:id="rId10"/>
    <p:sldId id="298" r:id="rId11"/>
    <p:sldId id="289" r:id="rId12"/>
    <p:sldId id="310" r:id="rId13"/>
    <p:sldId id="311" r:id="rId14"/>
    <p:sldId id="295" r:id="rId15"/>
    <p:sldId id="260" r:id="rId16"/>
    <p:sldId id="300" r:id="rId17"/>
    <p:sldId id="290" r:id="rId18"/>
    <p:sldId id="291" r:id="rId19"/>
    <p:sldId id="304" r:id="rId20"/>
    <p:sldId id="282" r:id="rId21"/>
    <p:sldId id="276" r:id="rId22"/>
    <p:sldId id="320" r:id="rId23"/>
    <p:sldId id="312" r:id="rId24"/>
    <p:sldId id="313" r:id="rId25"/>
    <p:sldId id="314" r:id="rId26"/>
    <p:sldId id="315" r:id="rId27"/>
    <p:sldId id="316" r:id="rId28"/>
    <p:sldId id="317" r:id="rId29"/>
    <p:sldId id="306" r:id="rId30"/>
    <p:sldId id="292" r:id="rId31"/>
    <p:sldId id="301" r:id="rId32"/>
    <p:sldId id="302" r:id="rId33"/>
    <p:sldId id="303" r:id="rId34"/>
    <p:sldId id="308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448"/>
    <a:srgbClr val="9966FF"/>
    <a:srgbClr val="FF00FF"/>
    <a:srgbClr val="6666FF"/>
    <a:srgbClr val="B2348E"/>
    <a:srgbClr val="D71760"/>
    <a:srgbClr val="CCCCFF"/>
    <a:srgbClr val="A40C51"/>
    <a:srgbClr val="A78DB3"/>
    <a:srgbClr val="971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9425" autoAdjust="0"/>
  </p:normalViewPr>
  <p:slideViewPr>
    <p:cSldViewPr>
      <p:cViewPr varScale="1">
        <p:scale>
          <a:sx n="115" d="100"/>
          <a:sy n="115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2019 года</c:v>
                </c:pt>
              </c:strCache>
            </c:strRef>
          </c:tx>
          <c:spPr>
            <a:ln w="28578">
              <a:noFill/>
            </a:ln>
          </c:spPr>
          <c:invertIfNegative val="0"/>
          <c:dLbls>
            <c:dLbl>
              <c:idx val="0"/>
              <c:layout>
                <c:manualLayout>
                  <c:x val="-2.9629422249596248E-3"/>
                  <c:y val="-2.461990959222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2E-440F-814F-2A889B274547}"/>
                </c:ext>
              </c:extLst>
            </c:dLbl>
            <c:dLbl>
              <c:idx val="1"/>
              <c:layout>
                <c:manualLayout>
                  <c:x val="-5.9258844499192774E-3"/>
                  <c:y val="-2.76353956060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E-440F-814F-2A889B274547}"/>
                </c:ext>
              </c:extLst>
            </c:dLbl>
            <c:dLbl>
              <c:idx val="2"/>
              <c:layout>
                <c:manualLayout>
                  <c:x val="-1.1851768899838718E-2"/>
                  <c:y val="-3.1910309578266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2E-440F-814F-2A889B274547}"/>
                </c:ext>
              </c:extLst>
            </c:dLbl>
            <c:dLbl>
              <c:idx val="3"/>
              <c:layout>
                <c:manualLayout>
                  <c:x val="8.888826674879018E-3"/>
                  <c:y val="-4.895295849933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2E-440F-814F-2A889B27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 (25,8%)</c:v>
                </c:pt>
                <c:pt idx="1">
                  <c:v>Неналоговые доходы (4,7%)</c:v>
                </c:pt>
                <c:pt idx="2">
                  <c:v>Безвозмезные поступления от бюджетов других уровней (69,5%)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>
                  <c:v>225695.6</c:v>
                </c:pt>
                <c:pt idx="1">
                  <c:v>89211.3</c:v>
                </c:pt>
                <c:pt idx="2">
                  <c:v>554215.9</c:v>
                </c:pt>
                <c:pt idx="3" formatCode="#,##0.0\ _₽;\-#,##0.0\ _₽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2E-440F-814F-2A889B2745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2020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8">
              <a:noFill/>
            </a:ln>
          </c:spPr>
          <c:invertIfNegative val="0"/>
          <c:dLbls>
            <c:dLbl>
              <c:idx val="0"/>
              <c:layout>
                <c:manualLayout>
                  <c:x val="4.5925604486874397E-2"/>
                  <c:y val="-2.6261142224878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2E-440F-814F-2A889B274547}"/>
                </c:ext>
              </c:extLst>
            </c:dLbl>
            <c:dLbl>
              <c:idx val="1"/>
              <c:layout>
                <c:manualLayout>
                  <c:x val="1.6296182237278148E-2"/>
                  <c:y val="-1.858893756458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2E-440F-814F-2A889B274547}"/>
                </c:ext>
              </c:extLst>
            </c:dLbl>
            <c:dLbl>
              <c:idx val="2"/>
              <c:layout>
                <c:manualLayout>
                  <c:x val="1.925912446223781E-2"/>
                  <c:y val="-2.160442357840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2E-440F-814F-2A889B274547}"/>
                </c:ext>
              </c:extLst>
            </c:dLbl>
            <c:dLbl>
              <c:idx val="3"/>
              <c:layout>
                <c:manualLayout>
                  <c:x val="2.666648002463675E-2"/>
                  <c:y val="-3.60706009995086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2E-440F-814F-2A889B27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 (25,8%)</c:v>
                </c:pt>
                <c:pt idx="1">
                  <c:v>Неналоговые доходы (4,7%)</c:v>
                </c:pt>
                <c:pt idx="2">
                  <c:v>Безвозмезные поступления от бюджетов других уровней (69,5%)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Лист1!$C$2:$C$5</c:f>
              <c:numCache>
                <c:formatCode>_-* #,##0.0\ _₽_-;\-* #,##0.0\ _₽_-;_-* "-"??\ _₽_-;_-@_-</c:formatCode>
                <c:ptCount val="4"/>
                <c:pt idx="0">
                  <c:v>299562.5</c:v>
                </c:pt>
                <c:pt idx="1">
                  <c:v>54339.199999999997</c:v>
                </c:pt>
                <c:pt idx="2">
                  <c:v>808805.1</c:v>
                </c:pt>
                <c:pt idx="3" formatCode="#,##0.0\ _₽;\-#,##0.0\ _₽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2E-440F-814F-2A889B274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196864"/>
        <c:axId val="114198400"/>
        <c:axId val="0"/>
      </c:bar3DChart>
      <c:catAx>
        <c:axId val="1141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198400"/>
        <c:crossesAt val="0"/>
        <c:auto val="1"/>
        <c:lblAlgn val="ctr"/>
        <c:lblOffset val="100"/>
        <c:noMultiLvlLbl val="0"/>
      </c:catAx>
      <c:valAx>
        <c:axId val="114198400"/>
        <c:scaling>
          <c:orientation val="minMax"/>
        </c:scaling>
        <c:delete val="1"/>
        <c:axPos val="l"/>
        <c:numFmt formatCode="_-* #,##0.0\ _₽_-;\-* #,##0.0\ _₽_-;_-* &quot;-&quot;??\ _₽_-;_-@_-" sourceLinked="1"/>
        <c:majorTickMark val="out"/>
        <c:minorTickMark val="none"/>
        <c:tickLblPos val="none"/>
        <c:crossAx val="114196864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3326027747758746E-2"/>
          <c:w val="1"/>
          <c:h val="0.8130105242116485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2019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485875172650034E-2"/>
                  <c:y val="-4.63057591367010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1 093 134,0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5-4E1F-AA7E-D6AF46505C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849420.9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5-4E1F-AA7E-D6AF46505C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2020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618997515682234E-2"/>
                  <c:y val="-2.0889934788390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1 162</a:t>
                    </a:r>
                    <a:r>
                      <a:rPr lang="ru-RU" baseline="0" dirty="0" smtClean="0"/>
                      <a:t> 706,8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5-4E1F-AA7E-D6AF46505C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1089360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B5-4E1F-AA7E-D6AF46505C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2021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645154273241296E-2"/>
                  <c:y val="-3.09197547073894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175 136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5-4E1F-AA7E-D6AF46505C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1089360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B5-4E1F-AA7E-D6AF46505C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 2022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539970815567823E-3"/>
                  <c:y val="-3.11000797891144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1 030 342,5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B5-4E1F-AA7E-D6AF46505C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#,##0.00</c:formatCode>
                <c:ptCount val="1"/>
                <c:pt idx="0">
                  <c:v>1116118.5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B5-4E1F-AA7E-D6AF46505C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00"/>
        <c:shape val="box"/>
        <c:axId val="101315712"/>
        <c:axId val="101317248"/>
        <c:axId val="101422400"/>
      </c:bar3DChart>
      <c:catAx>
        <c:axId val="1013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317248"/>
        <c:crossesAt val="0"/>
        <c:auto val="1"/>
        <c:lblAlgn val="ctr"/>
        <c:lblOffset val="100"/>
        <c:noMultiLvlLbl val="0"/>
      </c:catAx>
      <c:valAx>
        <c:axId val="10131724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101315712"/>
        <c:crosses val="autoZero"/>
        <c:crossBetween val="between"/>
      </c:valAx>
      <c:serAx>
        <c:axId val="101422400"/>
        <c:scaling>
          <c:orientation val="minMax"/>
        </c:scaling>
        <c:delete val="1"/>
        <c:axPos val="b"/>
        <c:majorTickMark val="none"/>
        <c:minorTickMark val="none"/>
        <c:tickLblPos val="none"/>
        <c:crossAx val="101317248"/>
        <c:crosses val="autoZero"/>
      </c:serAx>
    </c:plotArea>
    <c:legend>
      <c:legendPos val="t"/>
      <c:layout>
        <c:manualLayout>
          <c:xMode val="edge"/>
          <c:yMode val="edge"/>
          <c:x val="0.45203894245177229"/>
          <c:y val="0.86314062747236864"/>
          <c:w val="0.53336160594667759"/>
          <c:h val="0.115827495960364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58146245858729"/>
          <c:y val="0.16187829779375162"/>
          <c:w val="0.86929969008658803"/>
          <c:h val="0.64376510119303165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Лист2!$B$3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gradFill flip="none" rotWithShape="1">
              <a:gsLst>
                <a:gs pos="0">
                  <a:srgbClr val="009DD9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9DD9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9DD9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61-4170-B68C-A817F9A2555E}"/>
                </c:ext>
              </c:extLst>
            </c:dLbl>
            <c:dLbl>
              <c:idx val="1"/>
              <c:layout>
                <c:manualLayout>
                  <c:x val="8.9679301169926767E-3"/>
                  <c:y val="-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61-4170-B68C-A817F9A2555E}"/>
                </c:ext>
              </c:extLst>
            </c:dLbl>
            <c:dLbl>
              <c:idx val="2"/>
              <c:layout>
                <c:manualLayout>
                  <c:x val="7.4732750974939206E-3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61-4170-B68C-A817F9A2555E}"/>
                </c:ext>
              </c:extLst>
            </c:dLbl>
            <c:dLbl>
              <c:idx val="3"/>
              <c:layout>
                <c:manualLayout>
                  <c:x val="1.4984920953702201E-2"/>
                  <c:y val="-6.395212941707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61-4170-B68C-A817F9A2555E}"/>
                </c:ext>
              </c:extLst>
            </c:dLbl>
            <c:dLbl>
              <c:idx val="4"/>
              <c:layout>
                <c:manualLayout>
                  <c:x val="8.9679301169926767E-3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61-4170-B68C-A817F9A2555E}"/>
                </c:ext>
              </c:extLst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Лист2!$A$4:$A$7</c:f>
              <c:strCache>
                <c:ptCount val="4"/>
                <c:pt idx="0">
                  <c:v>на 01.01.2014 (отчет)</c:v>
                </c:pt>
                <c:pt idx="1">
                  <c:v>на 01.01.2016 (отчет)</c:v>
                </c:pt>
                <c:pt idx="2">
                  <c:v>на 01.01.2018 (отчет)</c:v>
                </c:pt>
                <c:pt idx="3">
                  <c:v>с 01.01.2019 (проект)</c:v>
                </c:pt>
              </c:strCache>
            </c:strRef>
          </c:cat>
          <c:val>
            <c:numRef>
              <c:f>Лист2!$B$4:$B$7</c:f>
              <c:numCache>
                <c:formatCode>#,##0.0</c:formatCode>
                <c:ptCount val="4"/>
                <c:pt idx="0">
                  <c:v>55000</c:v>
                </c:pt>
                <c:pt idx="1">
                  <c:v>35000</c:v>
                </c:pt>
                <c:pt idx="2">
                  <c:v>25000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1-4170-B68C-A817F9A25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cylinder"/>
        <c:axId val="134163840"/>
        <c:axId val="134210688"/>
        <c:axId val="0"/>
      </c:bar3DChart>
      <c:catAx>
        <c:axId val="134163840"/>
        <c:scaling>
          <c:orientation val="minMax"/>
        </c:scaling>
        <c:delete val="0"/>
        <c:axPos val="b"/>
        <c:minorGridlines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210688"/>
        <c:crosses val="autoZero"/>
        <c:auto val="0"/>
        <c:lblAlgn val="ctr"/>
        <c:lblOffset val="30"/>
        <c:tickMarkSkip val="3"/>
        <c:noMultiLvlLbl val="0"/>
      </c:catAx>
      <c:valAx>
        <c:axId val="134210688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163840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76"/>
          <c:y val="0.90807679115784057"/>
          <c:w val="0.42766200241758512"/>
          <c:h val="5.5262799082930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78226148130481"/>
          <c:y val="0.18329773934087704"/>
          <c:w val="0.86929969008658803"/>
          <c:h val="0.64376510119303165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Лист2!$B$3</c:f>
              <c:strCache>
                <c:ptCount val="1"/>
                <c:pt idx="0">
                  <c:v>Проценты по привлеченным кредитам</c:v>
                </c:pt>
              </c:strCache>
            </c:strRef>
          </c:tx>
          <c:spPr>
            <a:solidFill>
              <a:srgbClr val="0BD0D9">
                <a:lumMod val="60000"/>
                <a:lumOff val="40000"/>
              </a:srgb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68-46ED-9232-2F702B1F1D6D}"/>
                </c:ext>
              </c:extLst>
            </c:dLbl>
            <c:dLbl>
              <c:idx val="1"/>
              <c:layout>
                <c:manualLayout>
                  <c:x val="8.9679301169926767E-3"/>
                  <c:y val="-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68-46ED-9232-2F702B1F1D6D}"/>
                </c:ext>
              </c:extLst>
            </c:dLbl>
            <c:dLbl>
              <c:idx val="2"/>
              <c:layout>
                <c:manualLayout>
                  <c:x val="7.4732750974939206E-3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68-46ED-9232-2F702B1F1D6D}"/>
                </c:ext>
              </c:extLst>
            </c:dLbl>
            <c:dLbl>
              <c:idx val="3"/>
              <c:layout>
                <c:manualLayout>
                  <c:x val="1.0462585136491427E-2"/>
                  <c:y val="-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68-46ED-9232-2F702B1F1D6D}"/>
                </c:ext>
              </c:extLst>
            </c:dLbl>
            <c:dLbl>
              <c:idx val="4"/>
              <c:layout>
                <c:manualLayout>
                  <c:x val="8.9679301169926767E-3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68-46ED-9232-2F702B1F1D6D}"/>
                </c:ext>
              </c:extLst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Лист2!$A$4:$A$10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Лист2!$B$4:$B$8</c:f>
              <c:numCache>
                <c:formatCode>#,##0.0</c:formatCode>
                <c:ptCount val="5"/>
                <c:pt idx="0">
                  <c:v>4660.2</c:v>
                </c:pt>
                <c:pt idx="1">
                  <c:v>4435.8</c:v>
                </c:pt>
                <c:pt idx="2">
                  <c:v>3458.8</c:v>
                </c:pt>
                <c:pt idx="3">
                  <c:v>1771.4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68-46ED-9232-2F702B1F1D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cylinder"/>
        <c:axId val="134606848"/>
        <c:axId val="134608384"/>
        <c:axId val="0"/>
      </c:bar3DChart>
      <c:catAx>
        <c:axId val="13460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08384"/>
        <c:crosses val="autoZero"/>
        <c:auto val="0"/>
        <c:lblAlgn val="r"/>
        <c:lblOffset val="20"/>
        <c:noMultiLvlLbl val="0"/>
      </c:catAx>
      <c:valAx>
        <c:axId val="134608384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06848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76"/>
          <c:y val="0.90807679115784057"/>
          <c:w val="0.46738274372527544"/>
          <c:h val="7.8355290970555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A90D-697B-486E-9E77-C0D7755A8BFB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4DDF0C-BA75-40A0-9745-87D5C3A22FB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Полнота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CC40FA9F-0697-459A-978D-1F8769B3CCBB}" type="parTrans" cxnId="{61499805-9F4C-4715-9090-96F900521C6D}">
      <dgm:prSet/>
      <dgm:spPr/>
      <dgm:t>
        <a:bodyPr/>
        <a:lstStyle/>
        <a:p>
          <a:endParaRPr lang="ru-RU"/>
        </a:p>
      </dgm:t>
    </dgm:pt>
    <dgm:pt modelId="{346E49C6-8058-442D-BD62-2B646AE88CBB}" type="sibTrans" cxnId="{61499805-9F4C-4715-9090-96F900521C6D}">
      <dgm:prSet/>
      <dgm:spPr/>
      <dgm:t>
        <a:bodyPr/>
        <a:lstStyle/>
        <a:p>
          <a:endParaRPr lang="ru-RU"/>
        </a:p>
      </dgm:t>
    </dgm:pt>
    <dgm:pt modelId="{2783FB82-0FB2-4E12-854F-F4E212BB2093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dirty="0">
            <a:latin typeface="Georgia" panose="02040502050405020303" pitchFamily="18" charset="0"/>
          </a:endParaRPr>
        </a:p>
      </dgm:t>
    </dgm:pt>
    <dgm:pt modelId="{3950E1BA-6192-4DA0-A522-73E53D38D637}" type="parTrans" cxnId="{6E44E790-3582-4B75-AF87-795ACA05EAF3}">
      <dgm:prSet/>
      <dgm:spPr/>
      <dgm:t>
        <a:bodyPr/>
        <a:lstStyle/>
        <a:p>
          <a:endParaRPr lang="ru-RU"/>
        </a:p>
      </dgm:t>
    </dgm:pt>
    <dgm:pt modelId="{B5AC1305-4BE8-4A01-9960-FCAB2A467F6B}" type="sibTrans" cxnId="{6E44E790-3582-4B75-AF87-795ACA05EAF3}">
      <dgm:prSet/>
      <dgm:spPr/>
      <dgm:t>
        <a:bodyPr/>
        <a:lstStyle/>
        <a:p>
          <a:endParaRPr lang="ru-RU"/>
        </a:p>
      </dgm:t>
    </dgm:pt>
    <dgm:pt modelId="{6FAA7418-45B8-47DE-A014-610B74DEA95D}">
      <dgm:prSet phldrT="[Текст]" custT="1"/>
      <dgm:spPr/>
      <dgm:t>
        <a:bodyPr/>
        <a:lstStyle/>
        <a:p>
          <a:r>
            <a:rPr lang="ru-RU" sz="18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baseline="0" dirty="0">
            <a:latin typeface="Georgia" panose="02040502050405020303" pitchFamily="18" charset="0"/>
          </a:endParaRPr>
        </a:p>
      </dgm:t>
    </dgm:pt>
    <dgm:pt modelId="{00AC930E-F036-4CEC-811D-77E5D1091472}" type="parTrans" cxnId="{71B8AAC8-D8CE-4DC3-A224-B8D32BE9EF9E}">
      <dgm:prSet/>
      <dgm:spPr/>
      <dgm:t>
        <a:bodyPr/>
        <a:lstStyle/>
        <a:p>
          <a:endParaRPr lang="ru-RU"/>
        </a:p>
      </dgm:t>
    </dgm:pt>
    <dgm:pt modelId="{DBCEDA23-4AFA-494C-9256-FF2003510FAB}" type="sibTrans" cxnId="{71B8AAC8-D8CE-4DC3-A224-B8D32BE9EF9E}">
      <dgm:prSet/>
      <dgm:spPr/>
      <dgm:t>
        <a:bodyPr/>
        <a:lstStyle/>
        <a:p>
          <a:endParaRPr lang="ru-RU"/>
        </a:p>
      </dgm:t>
    </dgm:pt>
    <dgm:pt modelId="{79E2EC20-8F2C-493D-83E5-4EA7B6C04E27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5781F17F-6CEF-40E3-B3A7-BDAA4D1C67D2}" type="parTrans" cxnId="{54384728-8DEA-4A2E-9EE5-FDF130A90521}">
      <dgm:prSet/>
      <dgm:spPr/>
      <dgm:t>
        <a:bodyPr/>
        <a:lstStyle/>
        <a:p>
          <a:endParaRPr lang="ru-RU"/>
        </a:p>
      </dgm:t>
    </dgm:pt>
    <dgm:pt modelId="{8481D164-7E01-4767-B97B-D7CEADCA3FD8}" type="sibTrans" cxnId="{54384728-8DEA-4A2E-9EE5-FDF130A90521}">
      <dgm:prSet/>
      <dgm:spPr/>
      <dgm:t>
        <a:bodyPr/>
        <a:lstStyle/>
        <a:p>
          <a:endParaRPr lang="ru-RU"/>
        </a:p>
      </dgm:t>
    </dgm:pt>
    <dgm:pt modelId="{EFC95DCC-98A3-4D26-8ACD-4B52E0B9605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344A2798-E660-4E94-8AE5-86032D8C244D}" type="parTrans" cxnId="{4E2CBA3B-FEB3-4D41-9F65-356B0A6322DD}">
      <dgm:prSet/>
      <dgm:spPr/>
      <dgm:t>
        <a:bodyPr/>
        <a:lstStyle/>
        <a:p>
          <a:endParaRPr lang="ru-RU"/>
        </a:p>
      </dgm:t>
    </dgm:pt>
    <dgm:pt modelId="{9F07DB4C-5A51-4CE5-AF4E-9863ABB52371}" type="sibTrans" cxnId="{4E2CBA3B-FEB3-4D41-9F65-356B0A6322DD}">
      <dgm:prSet/>
      <dgm:spPr/>
      <dgm:t>
        <a:bodyPr/>
        <a:lstStyle/>
        <a:p>
          <a:endParaRPr lang="ru-RU"/>
        </a:p>
      </dgm:t>
    </dgm:pt>
    <dgm:pt modelId="{495EA2E5-4468-4046-B129-158EAFA819B4}">
      <dgm:prSet/>
      <dgm:spPr/>
      <dgm:t>
        <a:bodyPr/>
        <a:lstStyle/>
        <a:p>
          <a:endParaRPr lang="ru-RU" baseline="0" dirty="0">
            <a:solidFill>
              <a:srgbClr val="C00000"/>
            </a:solidFill>
          </a:endParaRPr>
        </a:p>
      </dgm:t>
    </dgm:pt>
    <dgm:pt modelId="{43E0B00A-8ACA-46A8-9B8E-60D0FA34C9BE}" type="parTrans" cxnId="{C20C594A-E1A0-4CEE-98BA-BF25A352BCF8}">
      <dgm:prSet/>
      <dgm:spPr/>
      <dgm:t>
        <a:bodyPr/>
        <a:lstStyle/>
        <a:p>
          <a:endParaRPr lang="ru-RU"/>
        </a:p>
      </dgm:t>
    </dgm:pt>
    <dgm:pt modelId="{6FC35BCB-9940-45DD-B906-5215B5F97DE2}" type="sibTrans" cxnId="{C20C594A-E1A0-4CEE-98BA-BF25A352BCF8}">
      <dgm:prSet/>
      <dgm:spPr/>
      <dgm:t>
        <a:bodyPr/>
        <a:lstStyle/>
        <a:p>
          <a:endParaRPr lang="ru-RU"/>
        </a:p>
      </dgm:t>
    </dgm:pt>
    <dgm:pt modelId="{DE1FE314-7D08-4648-A011-319D68F7DDBD}" type="pres">
      <dgm:prSet presAssocID="{CA02A90D-697B-486E-9E77-C0D7755A8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E241-B669-4412-ABB9-356B108C929B}" type="pres">
      <dgm:prSet presAssocID="{9C4DDF0C-BA75-40A0-9745-87D5C3A22FB2}" presName="parentLin" presStyleCnt="0"/>
      <dgm:spPr/>
      <dgm:t>
        <a:bodyPr/>
        <a:lstStyle/>
        <a:p>
          <a:endParaRPr lang="ru-RU"/>
        </a:p>
      </dgm:t>
    </dgm:pt>
    <dgm:pt modelId="{549E32E8-5379-42EB-99C5-3D3DBD465897}" type="pres">
      <dgm:prSet presAssocID="{9C4DDF0C-BA75-40A0-9745-87D5C3A22F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5E1949-1119-404C-83BE-277156F8828C}" type="pres">
      <dgm:prSet presAssocID="{9C4DDF0C-BA75-40A0-9745-87D5C3A22F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75E-FB17-4C8A-A351-3164E7697D86}" type="pres">
      <dgm:prSet presAssocID="{9C4DDF0C-BA75-40A0-9745-87D5C3A22FB2}" presName="negativeSpace" presStyleCnt="0"/>
      <dgm:spPr/>
      <dgm:t>
        <a:bodyPr/>
        <a:lstStyle/>
        <a:p>
          <a:endParaRPr lang="ru-RU"/>
        </a:p>
      </dgm:t>
    </dgm:pt>
    <dgm:pt modelId="{91AD5721-BF54-4F85-AC77-26EB66EE2AED}" type="pres">
      <dgm:prSet presAssocID="{9C4DDF0C-BA75-40A0-9745-87D5C3A22FB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F0090-C856-4382-93FB-17CCE2A8988F}" type="pres">
      <dgm:prSet presAssocID="{346E49C6-8058-442D-BD62-2B646AE88CBB}" presName="spaceBetweenRectangles" presStyleCnt="0"/>
      <dgm:spPr/>
      <dgm:t>
        <a:bodyPr/>
        <a:lstStyle/>
        <a:p>
          <a:endParaRPr lang="ru-RU"/>
        </a:p>
      </dgm:t>
    </dgm:pt>
    <dgm:pt modelId="{5752145D-226B-4489-B17E-6F698099560D}" type="pres">
      <dgm:prSet presAssocID="{79E2EC20-8F2C-493D-83E5-4EA7B6C04E27}" presName="parentLin" presStyleCnt="0"/>
      <dgm:spPr/>
      <dgm:t>
        <a:bodyPr/>
        <a:lstStyle/>
        <a:p>
          <a:endParaRPr lang="ru-RU"/>
        </a:p>
      </dgm:t>
    </dgm:pt>
    <dgm:pt modelId="{D962353F-50FE-4A6C-8505-4AE4BB3963AC}" type="pres">
      <dgm:prSet presAssocID="{79E2EC20-8F2C-493D-83E5-4EA7B6C04E2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06824E3-858F-469F-8177-72FE4E2DA59A}" type="pres">
      <dgm:prSet presAssocID="{79E2EC20-8F2C-493D-83E5-4EA7B6C04E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16C7-E764-4117-A0FB-3BCBF5E8A00D}" type="pres">
      <dgm:prSet presAssocID="{79E2EC20-8F2C-493D-83E5-4EA7B6C04E27}" presName="negativeSpace" presStyleCnt="0"/>
      <dgm:spPr/>
      <dgm:t>
        <a:bodyPr/>
        <a:lstStyle/>
        <a:p>
          <a:endParaRPr lang="ru-RU"/>
        </a:p>
      </dgm:t>
    </dgm:pt>
    <dgm:pt modelId="{AA069443-D4C1-44D1-A1AE-A9353E45E984}" type="pres">
      <dgm:prSet presAssocID="{79E2EC20-8F2C-493D-83E5-4EA7B6C04E2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B332-D305-4A0C-819D-5FB34ED97CE5}" type="pres">
      <dgm:prSet presAssocID="{8481D164-7E01-4767-B97B-D7CEADCA3FD8}" presName="spaceBetweenRectangles" presStyleCnt="0"/>
      <dgm:spPr/>
      <dgm:t>
        <a:bodyPr/>
        <a:lstStyle/>
        <a:p>
          <a:endParaRPr lang="ru-RU"/>
        </a:p>
      </dgm:t>
    </dgm:pt>
    <dgm:pt modelId="{5A1588F8-D742-47A5-A345-26099C15037A}" type="pres">
      <dgm:prSet presAssocID="{EFC95DCC-98A3-4D26-8ACD-4B52E0B96052}" presName="parentLin" presStyleCnt="0"/>
      <dgm:spPr/>
      <dgm:t>
        <a:bodyPr/>
        <a:lstStyle/>
        <a:p>
          <a:endParaRPr lang="ru-RU"/>
        </a:p>
      </dgm:t>
    </dgm:pt>
    <dgm:pt modelId="{64187A9E-FC91-4221-AF2D-C704C203AF33}" type="pres">
      <dgm:prSet presAssocID="{EFC95DCC-98A3-4D26-8ACD-4B52E0B960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7CA6766-42DF-4A00-B183-B7464DE4F6B3}" type="pres">
      <dgm:prSet presAssocID="{EFC95DCC-98A3-4D26-8ACD-4B52E0B960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EBE17-5FFF-4280-A3F0-F1EA7D9C7805}" type="pres">
      <dgm:prSet presAssocID="{EFC95DCC-98A3-4D26-8ACD-4B52E0B96052}" presName="negativeSpace" presStyleCnt="0"/>
      <dgm:spPr/>
      <dgm:t>
        <a:bodyPr/>
        <a:lstStyle/>
        <a:p>
          <a:endParaRPr lang="ru-RU"/>
        </a:p>
      </dgm:t>
    </dgm:pt>
    <dgm:pt modelId="{A8A40391-5C2A-4310-94CB-0B3DF2B9ED83}" type="pres">
      <dgm:prSet presAssocID="{EFC95DCC-98A3-4D26-8ACD-4B52E0B960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6182C-3B42-44A5-8946-BD2F377CD19B}" type="pres">
      <dgm:prSet presAssocID="{9F07DB4C-5A51-4CE5-AF4E-9863ABB52371}" presName="spaceBetweenRectangles" presStyleCnt="0"/>
      <dgm:spPr/>
      <dgm:t>
        <a:bodyPr/>
        <a:lstStyle/>
        <a:p>
          <a:endParaRPr lang="ru-RU"/>
        </a:p>
      </dgm:t>
    </dgm:pt>
    <dgm:pt modelId="{9B9465EF-D376-4E76-A6AB-9CDD3AA987F7}" type="pres">
      <dgm:prSet presAssocID="{2783FB82-0FB2-4E12-854F-F4E212BB2093}" presName="parentLin" presStyleCnt="0"/>
      <dgm:spPr/>
      <dgm:t>
        <a:bodyPr/>
        <a:lstStyle/>
        <a:p>
          <a:endParaRPr lang="ru-RU"/>
        </a:p>
      </dgm:t>
    </dgm:pt>
    <dgm:pt modelId="{A880ECE0-6926-4EC0-BB87-88396B5F49CB}" type="pres">
      <dgm:prSet presAssocID="{2783FB82-0FB2-4E12-854F-F4E212BB20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2A6F1E2-2204-4857-AC9C-0FBAC2E02ADE}" type="pres">
      <dgm:prSet presAssocID="{2783FB82-0FB2-4E12-854F-F4E212BB2093}" presName="parentText" presStyleLbl="node1" presStyleIdx="3" presStyleCnt="5" custScaleX="102497" custLinFactNeighborX="7512" custLinFactNeighborY="-2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C553-CF44-485B-9D12-ECB2C33F1380}" type="pres">
      <dgm:prSet presAssocID="{2783FB82-0FB2-4E12-854F-F4E212BB2093}" presName="negativeSpace" presStyleCnt="0"/>
      <dgm:spPr/>
      <dgm:t>
        <a:bodyPr/>
        <a:lstStyle/>
        <a:p>
          <a:endParaRPr lang="ru-RU"/>
        </a:p>
      </dgm:t>
    </dgm:pt>
    <dgm:pt modelId="{EFAE8A26-427A-46EC-AECF-A6EE34996C55}" type="pres">
      <dgm:prSet presAssocID="{2783FB82-0FB2-4E12-854F-F4E212BB20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53CC-859F-4CB3-B02B-A1D807A50C86}" type="pres">
      <dgm:prSet presAssocID="{B5AC1305-4BE8-4A01-9960-FCAB2A467F6B}" presName="spaceBetweenRectangles" presStyleCnt="0"/>
      <dgm:spPr/>
      <dgm:t>
        <a:bodyPr/>
        <a:lstStyle/>
        <a:p>
          <a:endParaRPr lang="ru-RU"/>
        </a:p>
      </dgm:t>
    </dgm:pt>
    <dgm:pt modelId="{058394DC-DFDA-40AD-B432-1FAB1111D13C}" type="pres">
      <dgm:prSet presAssocID="{6FAA7418-45B8-47DE-A014-610B74DEA95D}" presName="parentLin" presStyleCnt="0"/>
      <dgm:spPr/>
      <dgm:t>
        <a:bodyPr/>
        <a:lstStyle/>
        <a:p>
          <a:endParaRPr lang="ru-RU"/>
        </a:p>
      </dgm:t>
    </dgm:pt>
    <dgm:pt modelId="{867108CA-A21C-4028-9897-5EE5B6E46DE3}" type="pres">
      <dgm:prSet presAssocID="{6FAA7418-45B8-47DE-A014-610B74DEA95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4331EBE-E5A0-43C5-82D6-FFA5BA208FEF}" type="pres">
      <dgm:prSet presAssocID="{6FAA7418-45B8-47DE-A014-610B74DEA9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187B-373D-4CFE-AEFF-C9339E65B565}" type="pres">
      <dgm:prSet presAssocID="{6FAA7418-45B8-47DE-A014-610B74DEA95D}" presName="negativeSpace" presStyleCnt="0"/>
      <dgm:spPr/>
      <dgm:t>
        <a:bodyPr/>
        <a:lstStyle/>
        <a:p>
          <a:endParaRPr lang="ru-RU"/>
        </a:p>
      </dgm:t>
    </dgm:pt>
    <dgm:pt modelId="{99172E2F-362E-4DA8-B775-72C8BDFE6320}" type="pres">
      <dgm:prSet presAssocID="{6FAA7418-45B8-47DE-A014-610B74DEA95D}" presName="childText" presStyleLbl="conFgAcc1" presStyleIdx="4" presStyleCnt="5" custLinFactNeighborX="-348" custLinFactNeighborY="1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CBA3B-FEB3-4D41-9F65-356B0A6322DD}" srcId="{CA02A90D-697B-486E-9E77-C0D7755A8BFB}" destId="{EFC95DCC-98A3-4D26-8ACD-4B52E0B96052}" srcOrd="2" destOrd="0" parTransId="{344A2798-E660-4E94-8AE5-86032D8C244D}" sibTransId="{9F07DB4C-5A51-4CE5-AF4E-9863ABB52371}"/>
    <dgm:cxn modelId="{98C1EBF4-F226-4CB2-9238-ACE1D13895EC}" type="presOf" srcId="{9C4DDF0C-BA75-40A0-9745-87D5C3A22FB2}" destId="{549E32E8-5379-42EB-99C5-3D3DBD465897}" srcOrd="0" destOrd="0" presId="urn:microsoft.com/office/officeart/2005/8/layout/list1"/>
    <dgm:cxn modelId="{13D1EFD9-9D7C-487B-8014-0AE8BA3D3409}" type="presOf" srcId="{EFC95DCC-98A3-4D26-8ACD-4B52E0B96052}" destId="{47CA6766-42DF-4A00-B183-B7464DE4F6B3}" srcOrd="1" destOrd="0" presId="urn:microsoft.com/office/officeart/2005/8/layout/list1"/>
    <dgm:cxn modelId="{EA91E2E3-10C0-4F53-B85F-F7FA42E7B20E}" type="presOf" srcId="{EFC95DCC-98A3-4D26-8ACD-4B52E0B96052}" destId="{64187A9E-FC91-4221-AF2D-C704C203AF33}" srcOrd="0" destOrd="0" presId="urn:microsoft.com/office/officeart/2005/8/layout/list1"/>
    <dgm:cxn modelId="{04D1CBED-5C8C-47A0-A277-BC90F2417D3E}" type="presOf" srcId="{9C4DDF0C-BA75-40A0-9745-87D5C3A22FB2}" destId="{B15E1949-1119-404C-83BE-277156F8828C}" srcOrd="1" destOrd="0" presId="urn:microsoft.com/office/officeart/2005/8/layout/list1"/>
    <dgm:cxn modelId="{C22C7E35-6B4A-4D8F-93FA-44A2B5C42E18}" type="presOf" srcId="{495EA2E5-4468-4046-B129-158EAFA819B4}" destId="{99172E2F-362E-4DA8-B775-72C8BDFE6320}" srcOrd="0" destOrd="0" presId="urn:microsoft.com/office/officeart/2005/8/layout/list1"/>
    <dgm:cxn modelId="{61499805-9F4C-4715-9090-96F900521C6D}" srcId="{CA02A90D-697B-486E-9E77-C0D7755A8BFB}" destId="{9C4DDF0C-BA75-40A0-9745-87D5C3A22FB2}" srcOrd="0" destOrd="0" parTransId="{CC40FA9F-0697-459A-978D-1F8769B3CCBB}" sibTransId="{346E49C6-8058-442D-BD62-2B646AE88CBB}"/>
    <dgm:cxn modelId="{B2FAA104-D0F4-4132-96EA-1F2E6658E6AE}" type="presOf" srcId="{79E2EC20-8F2C-493D-83E5-4EA7B6C04E27}" destId="{806824E3-858F-469F-8177-72FE4E2DA59A}" srcOrd="1" destOrd="0" presId="urn:microsoft.com/office/officeart/2005/8/layout/list1"/>
    <dgm:cxn modelId="{54384728-8DEA-4A2E-9EE5-FDF130A90521}" srcId="{CA02A90D-697B-486E-9E77-C0D7755A8BFB}" destId="{79E2EC20-8F2C-493D-83E5-4EA7B6C04E27}" srcOrd="1" destOrd="0" parTransId="{5781F17F-6CEF-40E3-B3A7-BDAA4D1C67D2}" sibTransId="{8481D164-7E01-4767-B97B-D7CEADCA3FD8}"/>
    <dgm:cxn modelId="{6E44E790-3582-4B75-AF87-795ACA05EAF3}" srcId="{CA02A90D-697B-486E-9E77-C0D7755A8BFB}" destId="{2783FB82-0FB2-4E12-854F-F4E212BB2093}" srcOrd="3" destOrd="0" parTransId="{3950E1BA-6192-4DA0-A522-73E53D38D637}" sibTransId="{B5AC1305-4BE8-4A01-9960-FCAB2A467F6B}"/>
    <dgm:cxn modelId="{3C15796D-EB8F-45F4-ADE3-13F26B3FA78E}" type="presOf" srcId="{CA02A90D-697B-486E-9E77-C0D7755A8BFB}" destId="{DE1FE314-7D08-4648-A011-319D68F7DDBD}" srcOrd="0" destOrd="0" presId="urn:microsoft.com/office/officeart/2005/8/layout/list1"/>
    <dgm:cxn modelId="{5863123B-DD36-429E-BAEB-2C751583AF7F}" type="presOf" srcId="{6FAA7418-45B8-47DE-A014-610B74DEA95D}" destId="{867108CA-A21C-4028-9897-5EE5B6E46DE3}" srcOrd="0" destOrd="0" presId="urn:microsoft.com/office/officeart/2005/8/layout/list1"/>
    <dgm:cxn modelId="{23CA4C2F-5296-4D2F-B0FA-4A343E1DA6B6}" type="presOf" srcId="{2783FB82-0FB2-4E12-854F-F4E212BB2093}" destId="{A880ECE0-6926-4EC0-BB87-88396B5F49CB}" srcOrd="0" destOrd="0" presId="urn:microsoft.com/office/officeart/2005/8/layout/list1"/>
    <dgm:cxn modelId="{4919DF4D-B1E8-4708-AF0B-D6127E9657A5}" type="presOf" srcId="{6FAA7418-45B8-47DE-A014-610B74DEA95D}" destId="{34331EBE-E5A0-43C5-82D6-FFA5BA208FEF}" srcOrd="1" destOrd="0" presId="urn:microsoft.com/office/officeart/2005/8/layout/list1"/>
    <dgm:cxn modelId="{71B8AAC8-D8CE-4DC3-A224-B8D32BE9EF9E}" srcId="{CA02A90D-697B-486E-9E77-C0D7755A8BFB}" destId="{6FAA7418-45B8-47DE-A014-610B74DEA95D}" srcOrd="4" destOrd="0" parTransId="{00AC930E-F036-4CEC-811D-77E5D1091472}" sibTransId="{DBCEDA23-4AFA-494C-9256-FF2003510FAB}"/>
    <dgm:cxn modelId="{B9B4B87D-CB37-4E6A-A6B1-3A7B43AB0FF6}" type="presOf" srcId="{79E2EC20-8F2C-493D-83E5-4EA7B6C04E27}" destId="{D962353F-50FE-4A6C-8505-4AE4BB3963AC}" srcOrd="0" destOrd="0" presId="urn:microsoft.com/office/officeart/2005/8/layout/list1"/>
    <dgm:cxn modelId="{C20C594A-E1A0-4CEE-98BA-BF25A352BCF8}" srcId="{6FAA7418-45B8-47DE-A014-610B74DEA95D}" destId="{495EA2E5-4468-4046-B129-158EAFA819B4}" srcOrd="0" destOrd="0" parTransId="{43E0B00A-8ACA-46A8-9B8E-60D0FA34C9BE}" sibTransId="{6FC35BCB-9940-45DD-B906-5215B5F97DE2}"/>
    <dgm:cxn modelId="{2DF82824-E3F8-49D0-8B19-D39737817864}" type="presOf" srcId="{2783FB82-0FB2-4E12-854F-F4E212BB2093}" destId="{C2A6F1E2-2204-4857-AC9C-0FBAC2E02ADE}" srcOrd="1" destOrd="0" presId="urn:microsoft.com/office/officeart/2005/8/layout/list1"/>
    <dgm:cxn modelId="{80BF87EC-6626-4B99-8D6B-AEA21A75D120}" type="presParOf" srcId="{DE1FE314-7D08-4648-A011-319D68F7DDBD}" destId="{9B96E241-B669-4412-ABB9-356B108C929B}" srcOrd="0" destOrd="0" presId="urn:microsoft.com/office/officeart/2005/8/layout/list1"/>
    <dgm:cxn modelId="{48A05A95-3B54-45A1-805F-0DB2D1EB54B5}" type="presParOf" srcId="{9B96E241-B669-4412-ABB9-356B108C929B}" destId="{549E32E8-5379-42EB-99C5-3D3DBD465897}" srcOrd="0" destOrd="0" presId="urn:microsoft.com/office/officeart/2005/8/layout/list1"/>
    <dgm:cxn modelId="{3BED3FEF-665B-4A55-89A1-852B883C63DA}" type="presParOf" srcId="{9B96E241-B669-4412-ABB9-356B108C929B}" destId="{B15E1949-1119-404C-83BE-277156F8828C}" srcOrd="1" destOrd="0" presId="urn:microsoft.com/office/officeart/2005/8/layout/list1"/>
    <dgm:cxn modelId="{515EA61E-7D20-4186-953D-1B103AAE5C3D}" type="presParOf" srcId="{DE1FE314-7D08-4648-A011-319D68F7DDBD}" destId="{AA1A475E-FB17-4C8A-A351-3164E7697D86}" srcOrd="1" destOrd="0" presId="urn:microsoft.com/office/officeart/2005/8/layout/list1"/>
    <dgm:cxn modelId="{CCC8F289-39A1-43F4-96DC-A7D75C0B2EB2}" type="presParOf" srcId="{DE1FE314-7D08-4648-A011-319D68F7DDBD}" destId="{91AD5721-BF54-4F85-AC77-26EB66EE2AED}" srcOrd="2" destOrd="0" presId="urn:microsoft.com/office/officeart/2005/8/layout/list1"/>
    <dgm:cxn modelId="{26D12FC0-19F7-4E64-9A4E-45BBAA64A406}" type="presParOf" srcId="{DE1FE314-7D08-4648-A011-319D68F7DDBD}" destId="{4CAF0090-C856-4382-93FB-17CCE2A8988F}" srcOrd="3" destOrd="0" presId="urn:microsoft.com/office/officeart/2005/8/layout/list1"/>
    <dgm:cxn modelId="{C9150244-DC11-4592-8966-23CF33864B29}" type="presParOf" srcId="{DE1FE314-7D08-4648-A011-319D68F7DDBD}" destId="{5752145D-226B-4489-B17E-6F698099560D}" srcOrd="4" destOrd="0" presId="urn:microsoft.com/office/officeart/2005/8/layout/list1"/>
    <dgm:cxn modelId="{434BB098-B6B8-48F0-9EFC-3D4687E54124}" type="presParOf" srcId="{5752145D-226B-4489-B17E-6F698099560D}" destId="{D962353F-50FE-4A6C-8505-4AE4BB3963AC}" srcOrd="0" destOrd="0" presId="urn:microsoft.com/office/officeart/2005/8/layout/list1"/>
    <dgm:cxn modelId="{1709989F-147C-41E1-9A02-C0C28EBAC59D}" type="presParOf" srcId="{5752145D-226B-4489-B17E-6F698099560D}" destId="{806824E3-858F-469F-8177-72FE4E2DA59A}" srcOrd="1" destOrd="0" presId="urn:microsoft.com/office/officeart/2005/8/layout/list1"/>
    <dgm:cxn modelId="{10B7C3B7-6EF0-4D68-9406-2A990AF576ED}" type="presParOf" srcId="{DE1FE314-7D08-4648-A011-319D68F7DDBD}" destId="{168E16C7-E764-4117-A0FB-3BCBF5E8A00D}" srcOrd="5" destOrd="0" presId="urn:microsoft.com/office/officeart/2005/8/layout/list1"/>
    <dgm:cxn modelId="{18AA9370-C4E2-487B-8AD3-0472BB839ED2}" type="presParOf" srcId="{DE1FE314-7D08-4648-A011-319D68F7DDBD}" destId="{AA069443-D4C1-44D1-A1AE-A9353E45E984}" srcOrd="6" destOrd="0" presId="urn:microsoft.com/office/officeart/2005/8/layout/list1"/>
    <dgm:cxn modelId="{895B5292-3F97-4A16-9D1F-E51E9A5FFB94}" type="presParOf" srcId="{DE1FE314-7D08-4648-A011-319D68F7DDBD}" destId="{91FEB332-D305-4A0C-819D-5FB34ED97CE5}" srcOrd="7" destOrd="0" presId="urn:microsoft.com/office/officeart/2005/8/layout/list1"/>
    <dgm:cxn modelId="{059F33FA-5BF9-4DB8-A6CA-6EBEC2BA7F60}" type="presParOf" srcId="{DE1FE314-7D08-4648-A011-319D68F7DDBD}" destId="{5A1588F8-D742-47A5-A345-26099C15037A}" srcOrd="8" destOrd="0" presId="urn:microsoft.com/office/officeart/2005/8/layout/list1"/>
    <dgm:cxn modelId="{2EC9BDBD-F2A1-4566-BFF8-54D046D77CE7}" type="presParOf" srcId="{5A1588F8-D742-47A5-A345-26099C15037A}" destId="{64187A9E-FC91-4221-AF2D-C704C203AF33}" srcOrd="0" destOrd="0" presId="urn:microsoft.com/office/officeart/2005/8/layout/list1"/>
    <dgm:cxn modelId="{BC93C1B4-7CE4-491C-9666-D0C2CC50E70A}" type="presParOf" srcId="{5A1588F8-D742-47A5-A345-26099C15037A}" destId="{47CA6766-42DF-4A00-B183-B7464DE4F6B3}" srcOrd="1" destOrd="0" presId="urn:microsoft.com/office/officeart/2005/8/layout/list1"/>
    <dgm:cxn modelId="{79B2BA0D-9E89-4BB6-B2F1-E95CA1F753DB}" type="presParOf" srcId="{DE1FE314-7D08-4648-A011-319D68F7DDBD}" destId="{F5BEBE17-5FFF-4280-A3F0-F1EA7D9C7805}" srcOrd="9" destOrd="0" presId="urn:microsoft.com/office/officeart/2005/8/layout/list1"/>
    <dgm:cxn modelId="{9DAB805A-1F0E-46FF-B8D4-6F78E27B41D9}" type="presParOf" srcId="{DE1FE314-7D08-4648-A011-319D68F7DDBD}" destId="{A8A40391-5C2A-4310-94CB-0B3DF2B9ED83}" srcOrd="10" destOrd="0" presId="urn:microsoft.com/office/officeart/2005/8/layout/list1"/>
    <dgm:cxn modelId="{FD38C3DB-72F2-4602-9585-3BF5D4C5EF7C}" type="presParOf" srcId="{DE1FE314-7D08-4648-A011-319D68F7DDBD}" destId="{61B6182C-3B42-44A5-8946-BD2F377CD19B}" srcOrd="11" destOrd="0" presId="urn:microsoft.com/office/officeart/2005/8/layout/list1"/>
    <dgm:cxn modelId="{350BF2E9-4A2D-4C36-812A-88598BFDFC40}" type="presParOf" srcId="{DE1FE314-7D08-4648-A011-319D68F7DDBD}" destId="{9B9465EF-D376-4E76-A6AB-9CDD3AA987F7}" srcOrd="12" destOrd="0" presId="urn:microsoft.com/office/officeart/2005/8/layout/list1"/>
    <dgm:cxn modelId="{635BC1CA-B4EF-4873-943A-9A0BB1A3B0FB}" type="presParOf" srcId="{9B9465EF-D376-4E76-A6AB-9CDD3AA987F7}" destId="{A880ECE0-6926-4EC0-BB87-88396B5F49CB}" srcOrd="0" destOrd="0" presId="urn:microsoft.com/office/officeart/2005/8/layout/list1"/>
    <dgm:cxn modelId="{D8FFA292-AEF2-4EE8-AA90-24A36A54E25D}" type="presParOf" srcId="{9B9465EF-D376-4E76-A6AB-9CDD3AA987F7}" destId="{C2A6F1E2-2204-4857-AC9C-0FBAC2E02ADE}" srcOrd="1" destOrd="0" presId="urn:microsoft.com/office/officeart/2005/8/layout/list1"/>
    <dgm:cxn modelId="{E08582FF-7C54-4F5F-871D-74F0229CC589}" type="presParOf" srcId="{DE1FE314-7D08-4648-A011-319D68F7DDBD}" destId="{81CAC553-CF44-485B-9D12-ECB2C33F1380}" srcOrd="13" destOrd="0" presId="urn:microsoft.com/office/officeart/2005/8/layout/list1"/>
    <dgm:cxn modelId="{265B8E51-284F-4E39-B0D3-CA4CCF31CAC9}" type="presParOf" srcId="{DE1FE314-7D08-4648-A011-319D68F7DDBD}" destId="{EFAE8A26-427A-46EC-AECF-A6EE34996C55}" srcOrd="14" destOrd="0" presId="urn:microsoft.com/office/officeart/2005/8/layout/list1"/>
    <dgm:cxn modelId="{81099D46-2006-4F38-BD83-6F9B21957A10}" type="presParOf" srcId="{DE1FE314-7D08-4648-A011-319D68F7DDBD}" destId="{233253CC-859F-4CB3-B02B-A1D807A50C86}" srcOrd="15" destOrd="0" presId="urn:microsoft.com/office/officeart/2005/8/layout/list1"/>
    <dgm:cxn modelId="{C14AA4B6-0BD3-40B3-9463-E009F668F6A5}" type="presParOf" srcId="{DE1FE314-7D08-4648-A011-319D68F7DDBD}" destId="{058394DC-DFDA-40AD-B432-1FAB1111D13C}" srcOrd="16" destOrd="0" presId="urn:microsoft.com/office/officeart/2005/8/layout/list1"/>
    <dgm:cxn modelId="{D3417904-D256-40C4-A75C-92B82B4657B3}" type="presParOf" srcId="{058394DC-DFDA-40AD-B432-1FAB1111D13C}" destId="{867108CA-A21C-4028-9897-5EE5B6E46DE3}" srcOrd="0" destOrd="0" presId="urn:microsoft.com/office/officeart/2005/8/layout/list1"/>
    <dgm:cxn modelId="{27D34307-DE0F-43F9-BD7A-4F1BE4A3FCA7}" type="presParOf" srcId="{058394DC-DFDA-40AD-B432-1FAB1111D13C}" destId="{34331EBE-E5A0-43C5-82D6-FFA5BA208FEF}" srcOrd="1" destOrd="0" presId="urn:microsoft.com/office/officeart/2005/8/layout/list1"/>
    <dgm:cxn modelId="{1F204781-6EC1-449F-8FB0-2AC9AE1D21AA}" type="presParOf" srcId="{DE1FE314-7D08-4648-A011-319D68F7DDBD}" destId="{5F9B187B-373D-4CFE-AEFF-C9339E65B565}" srcOrd="17" destOrd="0" presId="urn:microsoft.com/office/officeart/2005/8/layout/list1"/>
    <dgm:cxn modelId="{B6B7EDA6-4E1B-48D6-BFD9-B0E8201A9972}" type="presParOf" srcId="{DE1FE314-7D08-4648-A011-319D68F7DDBD}" destId="{99172E2F-362E-4DA8-B775-72C8BDFE63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800" baseline="0" dirty="0" smtClean="0"/>
            <a:t>Бюджетное</a:t>
          </a:r>
          <a:r>
            <a:rPr lang="ru-RU" sz="1800" dirty="0" smtClean="0"/>
            <a:t> </a:t>
          </a:r>
          <a:r>
            <a:rPr lang="ru-RU" sz="1800" baseline="0" dirty="0" smtClean="0"/>
            <a:t>законодательство</a:t>
          </a:r>
          <a:r>
            <a:rPr lang="ru-RU" sz="1800" dirty="0" smtClean="0"/>
            <a:t> </a:t>
          </a:r>
          <a:r>
            <a:rPr lang="ru-RU" sz="1800" baseline="0" dirty="0" smtClean="0"/>
            <a:t>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r>
            <a:rPr lang="ru-RU" sz="18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8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800" baseline="0" dirty="0" smtClean="0"/>
            <a:t>Нормативно правовые акты Совета Депутатов и Главы городского округа Лотошино Московской области  </a:t>
          </a:r>
          <a:endParaRPr lang="ru-RU" sz="18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8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800" baseline="0" dirty="0" smtClean="0"/>
            <a:t>Законодательство Российской Федерации и Московской области о налогах и сборах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8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dirty="0" smtClean="0"/>
            <a:t>»</a:t>
          </a:r>
          <a:endParaRPr lang="ru-RU" sz="1800" baseline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9415" custScaleY="126522" custLinFactNeighborX="-273" custLinFactNeighborY="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13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ScaleX="98366" custScaleY="13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/>
      <dgm:spPr/>
    </dgm:pt>
    <dgm:pt modelId="{294E9B3E-C859-4E83-B81C-E2E47B08CAC3}" type="pres">
      <dgm:prSet presAssocID="{660D0333-C3D1-48CF-BCEE-A0DDEEF3EB14}" presName="text_5" presStyleLbl="node1" presStyleIdx="4" presStyleCnt="7" custScaleX="97148" custScaleY="149303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74967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D5721-BF54-4F85-AC77-26EB66EE2AED}">
      <dsp:nvSpPr>
        <dsp:cNvPr id="0" name=""/>
        <dsp:cNvSpPr/>
      </dsp:nvSpPr>
      <dsp:spPr>
        <a:xfrm>
          <a:off x="0" y="37582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1949-1119-404C-83BE-277156F8828C}">
      <dsp:nvSpPr>
        <dsp:cNvPr id="0" name=""/>
        <dsp:cNvSpPr/>
      </dsp:nvSpPr>
      <dsp:spPr>
        <a:xfrm>
          <a:off x="411480" y="65863"/>
          <a:ext cx="57607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Полнота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41742" y="96125"/>
        <a:ext cx="5700196" cy="559396"/>
      </dsp:txXfrm>
    </dsp:sp>
    <dsp:sp modelId="{AA069443-D4C1-44D1-A1AE-A9353E45E984}">
      <dsp:nvSpPr>
        <dsp:cNvPr id="0" name=""/>
        <dsp:cNvSpPr/>
      </dsp:nvSpPr>
      <dsp:spPr>
        <a:xfrm>
          <a:off x="0" y="132838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824E3-858F-469F-8177-72FE4E2DA59A}">
      <dsp:nvSpPr>
        <dsp:cNvPr id="0" name=""/>
        <dsp:cNvSpPr/>
      </dsp:nvSpPr>
      <dsp:spPr>
        <a:xfrm>
          <a:off x="411480" y="1018423"/>
          <a:ext cx="576072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41742" y="1048685"/>
        <a:ext cx="5700196" cy="559396"/>
      </dsp:txXfrm>
    </dsp:sp>
    <dsp:sp modelId="{A8A40391-5C2A-4310-94CB-0B3DF2B9ED83}">
      <dsp:nvSpPr>
        <dsp:cNvPr id="0" name=""/>
        <dsp:cNvSpPr/>
      </dsp:nvSpPr>
      <dsp:spPr>
        <a:xfrm>
          <a:off x="0" y="228094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6766-42DF-4A00-B183-B7464DE4F6B3}">
      <dsp:nvSpPr>
        <dsp:cNvPr id="0" name=""/>
        <dsp:cNvSpPr/>
      </dsp:nvSpPr>
      <dsp:spPr>
        <a:xfrm>
          <a:off x="411480" y="1970984"/>
          <a:ext cx="576072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41742" y="2001246"/>
        <a:ext cx="5700196" cy="559396"/>
      </dsp:txXfrm>
    </dsp:sp>
    <dsp:sp modelId="{EFAE8A26-427A-46EC-AECF-A6EE34996C55}">
      <dsp:nvSpPr>
        <dsp:cNvPr id="0" name=""/>
        <dsp:cNvSpPr/>
      </dsp:nvSpPr>
      <dsp:spPr>
        <a:xfrm>
          <a:off x="0" y="323350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6F1E2-2204-4857-AC9C-0FBAC2E02ADE}">
      <dsp:nvSpPr>
        <dsp:cNvPr id="0" name=""/>
        <dsp:cNvSpPr/>
      </dsp:nvSpPr>
      <dsp:spPr>
        <a:xfrm>
          <a:off x="442390" y="2908920"/>
          <a:ext cx="5904565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72652" y="2939182"/>
        <a:ext cx="5844041" cy="559396"/>
      </dsp:txXfrm>
    </dsp:sp>
    <dsp:sp modelId="{99172E2F-362E-4DA8-B775-72C8BDFE6320}">
      <dsp:nvSpPr>
        <dsp:cNvPr id="0" name=""/>
        <dsp:cNvSpPr/>
      </dsp:nvSpPr>
      <dsp:spPr>
        <a:xfrm>
          <a:off x="0" y="423120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baseline="0" dirty="0">
            <a:solidFill>
              <a:srgbClr val="C00000"/>
            </a:solidFill>
          </a:endParaRPr>
        </a:p>
      </dsp:txBody>
      <dsp:txXfrm>
        <a:off x="0" y="4231209"/>
        <a:ext cx="8229600" cy="529200"/>
      </dsp:txXfrm>
    </dsp:sp>
    <dsp:sp modelId="{34331EBE-E5A0-43C5-82D6-FFA5BA208FEF}">
      <dsp:nvSpPr>
        <dsp:cNvPr id="0" name=""/>
        <dsp:cNvSpPr/>
      </dsp:nvSpPr>
      <dsp:spPr>
        <a:xfrm>
          <a:off x="411480" y="3876104"/>
          <a:ext cx="57607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kern="1200" baseline="0" dirty="0">
            <a:latin typeface="Georgia" panose="02040502050405020303" pitchFamily="18" charset="0"/>
          </a:endParaRPr>
        </a:p>
      </dsp:txBody>
      <dsp:txXfrm>
        <a:off x="441742" y="3906366"/>
        <a:ext cx="570019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699246" y="-1056058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417434" y="186249"/>
          <a:ext cx="7604087" cy="68177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Бюджетное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законодательство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Российской Федерации – Федеральный закон №145-ФЗ от 31 июля 1998 года</a:t>
          </a:r>
        </a:p>
      </dsp:txBody>
      <dsp:txXfrm>
        <a:off x="417434" y="186249"/>
        <a:ext cx="7604087" cy="681773"/>
      </dsp:txXfrm>
    </dsp:sp>
    <dsp:sp modelId="{79E9BCAE-4DDE-4FBE-9B3B-32FDB1E10018}">
      <dsp:nvSpPr>
        <dsp:cNvPr id="0" name=""/>
        <dsp:cNvSpPr/>
      </dsp:nvSpPr>
      <dsp:spPr>
        <a:xfrm>
          <a:off x="79156" y="171376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60246" y="947396"/>
          <a:ext cx="7048208" cy="73905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62179"/>
                <a:satOff val="-1003"/>
                <a:lumOff val="5045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62179"/>
                <a:satOff val="-1003"/>
                <a:lumOff val="504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sp:txBody>
      <dsp:txXfrm>
        <a:off x="960246" y="947396"/>
        <a:ext cx="7048208" cy="739053"/>
      </dsp:txXfrm>
    </dsp:sp>
    <dsp:sp modelId="{A6F1FD4C-BBD7-41A7-803C-E1147161483A}">
      <dsp:nvSpPr>
        <dsp:cNvPr id="0" name=""/>
        <dsp:cNvSpPr/>
      </dsp:nvSpPr>
      <dsp:spPr>
        <a:xfrm>
          <a:off x="567140" y="98013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BF2E3B-4FFC-48C4-BB1A-0ED31BE4D313}">
      <dsp:nvSpPr>
        <dsp:cNvPr id="0" name=""/>
        <dsp:cNvSpPr/>
      </dsp:nvSpPr>
      <dsp:spPr>
        <a:xfrm>
          <a:off x="1227658" y="1757887"/>
          <a:ext cx="6780797" cy="73440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24357"/>
                <a:satOff val="-2005"/>
                <a:lumOff val="1008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24357"/>
                <a:satOff val="-2005"/>
                <a:lumOff val="1008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kern="1200" baseline="0" dirty="0"/>
        </a:p>
      </dsp:txBody>
      <dsp:txXfrm>
        <a:off x="1227658" y="1757887"/>
        <a:ext cx="6780797" cy="734409"/>
      </dsp:txXfrm>
    </dsp:sp>
    <dsp:sp modelId="{6C926FC9-5207-41FE-9451-533B7013EEAA}">
      <dsp:nvSpPr>
        <dsp:cNvPr id="0" name=""/>
        <dsp:cNvSpPr/>
      </dsp:nvSpPr>
      <dsp:spPr>
        <a:xfrm>
          <a:off x="834553" y="178830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4018CBE-49FE-44FE-8FDB-9D689DD85C76}">
      <dsp:nvSpPr>
        <dsp:cNvPr id="0" name=""/>
        <dsp:cNvSpPr/>
      </dsp:nvSpPr>
      <dsp:spPr>
        <a:xfrm>
          <a:off x="1256721" y="2664423"/>
          <a:ext cx="6808053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86536"/>
                <a:satOff val="-3008"/>
                <a:lumOff val="15134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86536"/>
                <a:satOff val="-3008"/>
                <a:lumOff val="1513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kern="1200" dirty="0" smtClean="0"/>
            <a:t>»</a:t>
          </a:r>
          <a:endParaRPr lang="ru-RU" sz="1800" kern="1200" baseline="0" dirty="0"/>
        </a:p>
      </dsp:txBody>
      <dsp:txXfrm>
        <a:off x="1256721" y="2664423"/>
        <a:ext cx="6808053" cy="538857"/>
      </dsp:txXfrm>
    </dsp:sp>
    <dsp:sp modelId="{A54A1981-F295-47B1-BA17-369F71676F18}">
      <dsp:nvSpPr>
        <dsp:cNvPr id="0" name=""/>
        <dsp:cNvSpPr/>
      </dsp:nvSpPr>
      <dsp:spPr>
        <a:xfrm>
          <a:off x="919935" y="2597066"/>
          <a:ext cx="673572" cy="673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80000"/>
              <a:hueOff val="-186536"/>
              <a:satOff val="-3008"/>
              <a:lumOff val="151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E9B3E-C859-4E83-B81C-E2E47B08CAC3}">
      <dsp:nvSpPr>
        <dsp:cNvPr id="0" name=""/>
        <dsp:cNvSpPr/>
      </dsp:nvSpPr>
      <dsp:spPr>
        <a:xfrm>
          <a:off x="1311620" y="3398210"/>
          <a:ext cx="6696835" cy="80453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48715"/>
                <a:satOff val="-4011"/>
                <a:lumOff val="2017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248715"/>
                <a:satOff val="-4011"/>
                <a:lumOff val="2017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Законодательство Российской Федерации и Московской области о налогах и сборах  </a:t>
          </a:r>
        </a:p>
      </dsp:txBody>
      <dsp:txXfrm>
        <a:off x="1311620" y="3398210"/>
        <a:ext cx="6696835" cy="804530"/>
      </dsp:txXfrm>
    </dsp:sp>
    <dsp:sp modelId="{949AC2A6-CD90-4D44-84C5-E8EE31E6FA93}">
      <dsp:nvSpPr>
        <dsp:cNvPr id="0" name=""/>
        <dsp:cNvSpPr/>
      </dsp:nvSpPr>
      <dsp:spPr>
        <a:xfrm>
          <a:off x="864655" y="346964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A0CBBB0-1606-4723-8C2A-CAE58EECC452}">
      <dsp:nvSpPr>
        <dsp:cNvPr id="0" name=""/>
        <dsp:cNvSpPr/>
      </dsp:nvSpPr>
      <dsp:spPr>
        <a:xfrm>
          <a:off x="988961" y="4274589"/>
          <a:ext cx="6990778" cy="5523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10893"/>
                <a:satOff val="-5013"/>
                <a:lumOff val="25223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10893"/>
                <a:satOff val="-5013"/>
                <a:lumOff val="252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Нормативно правовые акты Совета Депутатов и Главы городского округа Лотошино Московской области  </a:t>
          </a:r>
          <a:endParaRPr lang="ru-RU" sz="1800" kern="1200" baseline="0" dirty="0"/>
        </a:p>
      </dsp:txBody>
      <dsp:txXfrm>
        <a:off x="988961" y="4274589"/>
        <a:ext cx="6990778" cy="552382"/>
      </dsp:txXfrm>
    </dsp:sp>
    <dsp:sp modelId="{79B217AD-6FF1-4D1F-9A9D-87B383E2D2D4}">
      <dsp:nvSpPr>
        <dsp:cNvPr id="0" name=""/>
        <dsp:cNvSpPr/>
      </dsp:nvSpPr>
      <dsp:spPr>
        <a:xfrm>
          <a:off x="567140" y="4213994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6E166DD-9061-4EA9-892B-E16B3064797B}">
      <dsp:nvSpPr>
        <dsp:cNvPr id="0" name=""/>
        <dsp:cNvSpPr/>
      </dsp:nvSpPr>
      <dsp:spPr>
        <a:xfrm>
          <a:off x="560314" y="4901159"/>
          <a:ext cx="7396803" cy="94282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73072"/>
                <a:satOff val="-6016"/>
                <a:lumOff val="30268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73072"/>
                <a:satOff val="-6016"/>
                <a:lumOff val="3026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kern="1200" baseline="0" dirty="0"/>
        </a:p>
      </dsp:txBody>
      <dsp:txXfrm>
        <a:off x="560314" y="4901159"/>
        <a:ext cx="7396803" cy="942822"/>
      </dsp:txXfrm>
    </dsp:sp>
    <dsp:sp modelId="{21989F83-A471-4F6C-A92F-F48CA5DE471A}">
      <dsp:nvSpPr>
        <dsp:cNvPr id="0" name=""/>
        <dsp:cNvSpPr/>
      </dsp:nvSpPr>
      <dsp:spPr>
        <a:xfrm>
          <a:off x="79156" y="502275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муниципального долга 2014-2022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на обслуживание муниципального долга 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2015-2022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BAFC0D-9D4A-4D07-8758-05E9882B5BB1}" type="datetimeFigureOut">
              <a:rPr lang="ru-RU"/>
              <a:pPr>
                <a:defRPr/>
              </a:pPr>
              <a:t>20.05.2020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2FFC6C-E737-40E4-8A2A-B317578A9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66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3C0DDB-B917-47CE-B9B2-AED65220259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11254-1DB2-4C85-8942-6CCA20C87339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FC2E84-CFCC-4ACF-B0A6-189A594A69EC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8A227-796C-4F8F-8198-B83CC5FC21C5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8E231-5543-4909-827A-91C1D72C3307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31DB-5442-493A-9B63-8A2C3BBE58B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380A-07FE-485E-ADE6-765F32CDD03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1B5C-AA65-4E26-BFBF-54742A383DA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7601-F2EA-4D79-AE87-32409C40B9E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8A66A-0012-47B2-AD15-7E9CD34A0C8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AF269-D627-4549-89E8-3D604EC1459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56AE1-7605-433F-A908-0864FDF727B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D506B-DBCC-419D-90D7-5F552C5E8D6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1B549-0C58-40FE-9579-1B717F8FEFA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0FECB-CCBD-4C70-A3D4-1D4532BCF38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730E-7427-4337-9178-BA76BF84DC3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  <p:sldLayoutId id="2147484896" r:id="rId15"/>
    <p:sldLayoutId id="2147484897" r:id="rId16"/>
    <p:sldLayoutId id="2147484898" r:id="rId17"/>
    <p:sldLayoutId id="2147484899" r:id="rId18"/>
    <p:sldLayoutId id="2147484900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lot-finupr@yandex.r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628800"/>
            <a:ext cx="4824536" cy="4608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Бюджет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городского округа Лотошино на 2020 год и плановый период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2021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 2022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годов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altLang="ru-RU" sz="1600" b="1" dirty="0" smtClean="0">
                <a:solidFill>
                  <a:srgbClr val="0070C0"/>
                </a:solidFill>
                <a:latin typeface="+mn-lt"/>
              </a:rPr>
              <a:t>(на основании Решения  </a:t>
            </a: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Совета депутатов городского округа Лотошино Московской области  №71/7 от 19.12.2019 года "О бюджете городского округа Лотошино Московской области на 2020 год и на плановый период 2021 и 2022 </a:t>
            </a:r>
            <a:r>
              <a:rPr lang="ru-RU" altLang="ru-RU" sz="1600" b="1" dirty="0" smtClean="0">
                <a:solidFill>
                  <a:srgbClr val="0070C0"/>
                </a:solidFill>
                <a:latin typeface="+mn-lt"/>
              </a:rPr>
              <a:t>годов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"</a:t>
            </a:r>
            <a:r>
              <a:rPr lang="ru-RU" altLang="ru-RU" sz="1600" b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4824"/>
            <a:ext cx="1633860" cy="24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79" y="1988840"/>
            <a:ext cx="2232248" cy="24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5839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Основные параметры бюджета 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7147362"/>
              </p:ext>
            </p:extLst>
          </p:nvPr>
        </p:nvGraphicFramePr>
        <p:xfrm>
          <a:off x="179512" y="1412776"/>
          <a:ext cx="8786875" cy="51501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95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Отчет </a:t>
                      </a:r>
                    </a:p>
                    <a:p>
                      <a:pPr algn="ctr"/>
                      <a:r>
                        <a:rPr lang="ru-RU" dirty="0" smtClean="0"/>
                        <a:t>2019 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городского</a:t>
                      </a:r>
                      <a:r>
                        <a:rPr lang="ru-RU" baseline="0" dirty="0" smtClean="0"/>
                        <a:t> округа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13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1 099 958,3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1 162 706,8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1 175 136,0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1 030 342,5</a:t>
                      </a:r>
                      <a:endParaRPr lang="ru-RU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и неналоговые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349 701,0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353 901,7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362 770,7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379 408,5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безвозмездные поступления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750 257,3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808 805,1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812 365,3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650 933,9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1 093 134,0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1 162 706,8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1 089 360,0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1 116 118,5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средств местного бюджета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592 760,7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656 609,7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574 353,7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465 184,6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безвозмездных поступлений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500 373,3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506 097,1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515 006,3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650 933,9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22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 (-) / Профицит (+) с учетом снижения остатков средств на счете бюджета на 1 января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6 824,3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85 776,0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-85 776,0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048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Уровень дефицита с учетом снижения остатков средств на счете бюджета на 1 января (%)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0,0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52,5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59546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6666FF"/>
                </a:solidFill>
              </a:rPr>
              <a:t>Структура доходов бюджета городского округа Лотошино</a:t>
            </a:r>
          </a:p>
        </p:txBody>
      </p:sp>
      <p:graphicFrame>
        <p:nvGraphicFramePr>
          <p:cNvPr id="28674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0781852"/>
              </p:ext>
            </p:extLst>
          </p:nvPr>
        </p:nvGraphicFramePr>
        <p:xfrm>
          <a:off x="334963" y="1635125"/>
          <a:ext cx="8558212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Worksheet" r:id="rId3" imgW="10439287" imgH="4848120" progId="Excel.Sheet.8">
                  <p:embed/>
                </p:oleObj>
              </mc:Choice>
              <mc:Fallback>
                <p:oleObj name="Worksheet" r:id="rId3" imgW="10439287" imgH="4848120" progId="Excel.Sheet.8">
                  <p:embed/>
                  <p:pic>
                    <p:nvPicPr>
                      <p:cNvPr id="0" name="Picture 4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635125"/>
                        <a:ext cx="8558212" cy="397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3681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об объеме налоговых и неналоговых доходов на душу населения городского округа Лотошино Московской области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45425"/>
              </p:ext>
            </p:extLst>
          </p:nvPr>
        </p:nvGraphicFramePr>
        <p:xfrm>
          <a:off x="395534" y="1916830"/>
          <a:ext cx="8280922" cy="393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(отчет)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(план)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Налоговые доходы </a:t>
                      </a:r>
                      <a:r>
                        <a:rPr lang="ru-RU" sz="1300" b="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290 781,3</a:t>
                      </a:r>
                    </a:p>
                    <a:p>
                      <a:r>
                        <a:rPr lang="ru-RU" sz="1400" dirty="0" smtClean="0"/>
                        <a:t>101,9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299 562,5</a:t>
                      </a:r>
                    </a:p>
                    <a:p>
                      <a:r>
                        <a:rPr lang="ru-RU" sz="1400" dirty="0" smtClean="0"/>
                        <a:t>109,1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315 304,0</a:t>
                      </a:r>
                    </a:p>
                    <a:p>
                      <a:r>
                        <a:rPr lang="ru-RU" sz="1400" dirty="0" smtClean="0"/>
                        <a:t>105,3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320 849,1</a:t>
                      </a:r>
                    </a:p>
                    <a:p>
                      <a:r>
                        <a:rPr lang="ru-RU" sz="1400" dirty="0" smtClean="0"/>
                        <a:t>101,8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Неналоговые доходы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58 919,7</a:t>
                      </a:r>
                    </a:p>
                    <a:p>
                      <a:r>
                        <a:rPr lang="ru-RU" sz="1400" dirty="0" smtClean="0"/>
                        <a:t>98,3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54 339,2</a:t>
                      </a:r>
                    </a:p>
                    <a:p>
                      <a:r>
                        <a:rPr lang="ru-RU" sz="1400" dirty="0" smtClean="0"/>
                        <a:t>75,5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47 466,7</a:t>
                      </a:r>
                    </a:p>
                    <a:p>
                      <a:r>
                        <a:rPr lang="ru-RU" sz="1400" dirty="0" smtClean="0"/>
                        <a:t>87,3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58 559,5</a:t>
                      </a:r>
                    </a:p>
                    <a:p>
                      <a:r>
                        <a:rPr lang="ru-RU" sz="1400" dirty="0" smtClean="0"/>
                        <a:t>123,4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Безвозмездные поступления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темп роста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750 257,3</a:t>
                      </a:r>
                    </a:p>
                    <a:p>
                      <a:r>
                        <a:rPr lang="ru-RU" sz="1400" dirty="0" smtClean="0"/>
                        <a:t>104,2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808 805,1</a:t>
                      </a:r>
                    </a:p>
                    <a:p>
                      <a:r>
                        <a:rPr lang="ru-RU" sz="1400" dirty="0" smtClean="0"/>
                        <a:t>110,0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812 365,3</a:t>
                      </a:r>
                    </a:p>
                    <a:p>
                      <a:r>
                        <a:rPr lang="ru-RU" sz="1400" dirty="0" smtClean="0"/>
                        <a:t>100,4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650 933,9</a:t>
                      </a:r>
                    </a:p>
                    <a:p>
                      <a:r>
                        <a:rPr lang="ru-RU" sz="1400" dirty="0" smtClean="0"/>
                        <a:t>80,1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ИТОГО ДОХОДОВ</a:t>
                      </a:r>
                      <a:r>
                        <a:rPr lang="ru-RU" sz="1300" baseline="0" dirty="0" smtClean="0"/>
                        <a:t> (тыс. руб.)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1 099 958,3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1 162 706,8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1 175 136,0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1 030 342,5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Численность постоянного населения (человек)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16 061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15 950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15 900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15 900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НА ДУШУ НАСЕЛЕНИЯ (рублей)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68 486,3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72 897,0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73 907,9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64 801,4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о налоговых льготах и ставках на территории городского округа Лотошино, и объемах выпадающих доходов в связи с предоставлением льгот.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64488"/>
              </p:ext>
            </p:extLst>
          </p:nvPr>
        </p:nvGraphicFramePr>
        <p:xfrm>
          <a:off x="251520" y="2204864"/>
          <a:ext cx="8784975" cy="308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0443">
                <a:tc>
                  <a:txBody>
                    <a:bodyPr/>
                    <a:lstStyle/>
                    <a:p>
                      <a:r>
                        <a:rPr lang="ru-RU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Наименование налоговой льготы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Принятое основание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Отчет 2018 года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Оценка за 2019 год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Оценка за 2020 год</a:t>
                      </a:r>
                    </a:p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Оценка за 2021 год</a:t>
                      </a:r>
                    </a:p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Оценка за 2022 год</a:t>
                      </a:r>
                    </a:p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Земельный налог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Пункт 2 статьи 387 Налогового кодекса РФ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629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юридических</a:t>
                      </a:r>
                      <a:r>
                        <a:rPr lang="ru-RU" sz="1200" baseline="0" dirty="0" smtClean="0"/>
                        <a:t> лиц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Лотошино 02.12.2019 года №58/6 «Об утверждении Положения о земельном налоге и ставок земельного налога на территории городского округа </a:t>
                      </a: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Лотошино»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176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7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физических лиц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184482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 рублей</a:t>
            </a:r>
            <a:endParaRPr lang="ru-RU" sz="10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Расходы бюджета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322590"/>
              </p:ext>
            </p:extLst>
          </p:nvPr>
        </p:nvGraphicFramePr>
        <p:xfrm>
          <a:off x="395536" y="1412776"/>
          <a:ext cx="8568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229200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141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т</a:t>
            </a:r>
            <a:r>
              <a:rPr lang="ru-RU" sz="1600" b="1" dirty="0" smtClean="0"/>
              <a:t>ыс. рублей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82000" cy="10978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Структура расходов бюджета городского округа Лотошино по разделам бюджетной классификации</a:t>
            </a: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6381750"/>
            <a:ext cx="144462" cy="71438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900" dirty="0" smtClean="0"/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600"/>
          </a:p>
        </p:txBody>
      </p:sp>
      <p:graphicFrame>
        <p:nvGraphicFramePr>
          <p:cNvPr id="6146" name="Object 11"/>
          <p:cNvGraphicFramePr>
            <a:graphicFrameLocks noGrp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945643788"/>
              </p:ext>
            </p:extLst>
          </p:nvPr>
        </p:nvGraphicFramePr>
        <p:xfrm>
          <a:off x="323528" y="1412776"/>
          <a:ext cx="8261102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Worksheet" r:id="rId4" imgW="11115700" imgH="3028860" progId="Excel.Sheet.8">
                  <p:embed/>
                </p:oleObj>
              </mc:Choice>
              <mc:Fallback>
                <p:oleObj name="Worksheet" r:id="rId4" imgW="11115700" imgH="3028860" progId="Excel.Sheet.8">
                  <p:embed/>
                  <p:pic>
                    <p:nvPicPr>
                      <p:cNvPr id="0" name="Picture 4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8261102" cy="468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949" y="548680"/>
            <a:ext cx="7272808" cy="508918"/>
          </a:xfrm>
        </p:spPr>
        <p:txBody>
          <a:bodyPr>
            <a:normAutofit/>
          </a:bodyPr>
          <a:lstStyle/>
          <a:p>
            <a:r>
              <a:rPr lang="ru-RU" sz="2450" b="1" dirty="0">
                <a:solidFill>
                  <a:srgbClr val="6666FF"/>
                </a:solidFill>
                <a:latin typeface="+mn-lt"/>
              </a:rPr>
              <a:t>Объем публичных нормативных обязательств</a:t>
            </a:r>
          </a:p>
        </p:txBody>
      </p:sp>
      <p:pic>
        <p:nvPicPr>
          <p:cNvPr id="9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0418"/>
            <a:ext cx="1656184" cy="179545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6389" y="1196752"/>
            <a:ext cx="5544616" cy="1584176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nstantia"/>
              </a:rPr>
              <a:t>Предоставление гражданам субсидий на оплату жилого помещения и коммунальных услуг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2020 год 21 187 тыс. рублей;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 2021 год 22 759 тыс. рублей;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Constantia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2022 год 23 715 тыс. рублей</a:t>
            </a:r>
            <a:endParaRPr lang="ru-RU" b="1" dirty="0">
              <a:solidFill>
                <a:srgbClr val="00B0F0"/>
              </a:solidFill>
              <a:latin typeface="Constant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6389" y="2924944"/>
            <a:ext cx="532859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Компенсация родительской платы за присмотр и уход за детьми, осваивающими образовательные программы дошкольного образования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2020-2022 годы 5 802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3048" y="4869159"/>
            <a:ext cx="554461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Частичная компенсация арендной платы по договору аренды (найма) жилья медицинским работникам ГБУЗ ЛЦРБ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2020-2022 годы 216,0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8" y="4993979"/>
            <a:ext cx="2794680" cy="1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" y="1052736"/>
            <a:ext cx="1872208" cy="1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0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6666FF"/>
                </a:solidFill>
              </a:rPr>
              <a:t> муниципальной программы</a:t>
            </a:r>
            <a:endParaRPr lang="ru-RU" sz="2200" b="1" dirty="0">
              <a:solidFill>
                <a:srgbClr val="6666FF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6666FF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6666FF"/>
              </a:solidFill>
              <a:latin typeface="+mj-lt"/>
            </a:endParaRPr>
          </a:p>
        </p:txBody>
      </p:sp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tx1"/>
                </a:solidFill>
              </a:rPr>
              <a:t>Здравоохранение на 2020-2024 годы                                   496,0 (0,04%)</a:t>
            </a:r>
          </a:p>
        </p:txBody>
      </p:sp>
      <p:pic>
        <p:nvPicPr>
          <p:cNvPr id="33796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3608" y="1916832"/>
            <a:ext cx="7705725" cy="43219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Культура </a:t>
            </a:r>
            <a:r>
              <a:rPr lang="ru-RU" sz="1600" dirty="0" smtClean="0">
                <a:latin typeface="+mn-lt"/>
                <a:cs typeface="+mn-cs"/>
              </a:rPr>
              <a:t>на 2020-2024 годы                                               129 226,3 (11,1%)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3798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3608" y="2636912"/>
            <a:ext cx="7858125" cy="50457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Образование на 2020-2024 годы                                           459 637,4 (39,5%)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3800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3608" y="3284985"/>
            <a:ext cx="8010525" cy="50405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Социальная защита населения на 2020-2024 годы                  31 529,6 (2,7%)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2" name="Содержимое 3"/>
          <p:cNvSpPr txBox="1">
            <a:spLocks/>
          </p:cNvSpPr>
          <p:nvPr/>
        </p:nvSpPr>
        <p:spPr>
          <a:xfrm>
            <a:off x="1043608" y="3861048"/>
            <a:ext cx="7850187" cy="4317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</a:t>
            </a:r>
            <a:r>
              <a:rPr lang="ru-RU" sz="1600" dirty="0" smtClean="0">
                <a:latin typeface="+mn-lt"/>
                <a:cs typeface="+mn-cs"/>
              </a:rPr>
              <a:t>  Спорт на 2020-2024 годы                                                        62 686,9 (5,4%)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3608" y="4509120"/>
            <a:ext cx="8002587" cy="50405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Развитие </a:t>
            </a:r>
            <a:r>
              <a:rPr lang="ru-RU" sz="1600" dirty="0">
                <a:latin typeface="+mn-lt"/>
                <a:cs typeface="+mn-cs"/>
              </a:rPr>
              <a:t>сельского хозяйства </a:t>
            </a:r>
            <a:r>
              <a:rPr lang="ru-RU" sz="1600" dirty="0" smtClean="0">
                <a:latin typeface="+mn-lt"/>
                <a:cs typeface="+mn-cs"/>
              </a:rPr>
              <a:t>на 2020-2024 годы                   48 141,3 (4,1%)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3806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331640" y="5157192"/>
            <a:ext cx="7560518" cy="50447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Экология и окружающая среда на 2020-2024 годы                     8 256,3 (0,7%) </a:t>
            </a:r>
          </a:p>
        </p:txBody>
      </p:sp>
      <p:pic>
        <p:nvPicPr>
          <p:cNvPr id="19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12976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085184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C:\Users\anisimovav\Downloads\qwfrfwqf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48388"/>
            <a:ext cx="855443" cy="57457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403648" y="58772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  <a:cs typeface="+mn-cs"/>
              </a:rPr>
              <a:t>Безопасность и обеспечение безопасности жизнедеятельности населения на 2020-2024 годы                                                                  17 815,7 (1,5%)</a:t>
            </a:r>
          </a:p>
        </p:txBody>
      </p:sp>
      <p:pic>
        <p:nvPicPr>
          <p:cNvPr id="25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877272"/>
            <a:ext cx="811562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48264" y="214313"/>
            <a:ext cx="2195736" cy="11271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9966FF"/>
                </a:solidFill>
              </a:rPr>
              <a:t>Объем финансирования тыс.руб.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293096"/>
            <a:ext cx="7958137" cy="936104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Развитие институтов гражданского общества, повышение эффективности     местного самоуправления  и реализации молодежной политики                          </a:t>
            </a:r>
            <a:r>
              <a:rPr lang="en-US" sz="1600" dirty="0" smtClean="0">
                <a:latin typeface="+mn-lt"/>
                <a:cs typeface="+mn-cs"/>
              </a:rPr>
              <a:t>          </a:t>
            </a:r>
            <a:r>
              <a:rPr lang="ru-RU" sz="1600" dirty="0" smtClean="0">
                <a:latin typeface="+mn-lt"/>
                <a:cs typeface="+mn-cs"/>
              </a:rPr>
              <a:t>на 2020-2024 годы                                                                     7 758,1 (0,7%) 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4827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987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Прямоугольник 28"/>
          <p:cNvSpPr>
            <a:spLocks noChangeArrowheads="1"/>
          </p:cNvSpPr>
          <p:nvPr/>
        </p:nvSpPr>
        <p:spPr bwMode="auto">
          <a:xfrm>
            <a:off x="1285875" y="6165304"/>
            <a:ext cx="7858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latin typeface="+mn-lt"/>
                <a:cs typeface="+mn-cs"/>
              </a:rPr>
              <a:t>Цифровое муниципальное образование на 2020-2024 годы        21 807,1 (1,9%)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5616" y="2924944"/>
            <a:ext cx="8028384" cy="50405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Предпринимательство на 2020-2024 годы                               10 919,0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0,9%)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75656" y="1988840"/>
            <a:ext cx="7560840" cy="707529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Развитие инженерной инфраструктуры и </a:t>
            </a:r>
            <a:r>
              <a:rPr lang="ru-RU" sz="1600" dirty="0" err="1" smtClean="0">
                <a:latin typeface="+mn-lt"/>
                <a:cs typeface="+mn-cs"/>
              </a:rPr>
              <a:t>энергоэффективности</a:t>
            </a:r>
            <a:endParaRPr lang="ru-RU" sz="1600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 на 2020-2024 годы                                                                23 296,2 (2,0%)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87624" y="3573016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Управление имуществом и муниципальными финансами       106 252,6 (9,1%)                                                         </a:t>
            </a: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 smtClean="0">
                <a:latin typeface="+mn-lt"/>
                <a:cs typeface="+mn-cs"/>
              </a:rPr>
              <a:t>2020-2024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1208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Развитие и функционирование дорожно-транспортного комплекса                                на 2020-2024 годы                                                                     112 331,0 (9,7%)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22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5"/>
            <a:ext cx="864096" cy="6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093296"/>
            <a:ext cx="936104" cy="585065"/>
          </a:xfrm>
          <a:prstGeom prst="rect">
            <a:avLst/>
          </a:prstGeom>
          <a:noFill/>
        </p:spPr>
      </p:pic>
      <p:pic>
        <p:nvPicPr>
          <p:cNvPr id="25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80928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88840"/>
            <a:ext cx="863588" cy="575725"/>
          </a:xfrm>
          <a:prstGeom prst="rect">
            <a:avLst/>
          </a:prstGeom>
          <a:noFill/>
        </p:spPr>
      </p:pic>
      <p:pic>
        <p:nvPicPr>
          <p:cNvPr id="67586" name="Picture 2" descr="C:\Users\anisimovav\Downloads\EIlueWBXkAA66e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293096"/>
            <a:ext cx="1088781" cy="79208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691680" y="1340768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600" dirty="0" smtClean="0">
                <a:latin typeface="+mn-lt"/>
                <a:cs typeface="+mn-cs"/>
              </a:rPr>
              <a:t>Жилище на 2020-2024 годы                                                 7 740,0 (0,7%)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66FF"/>
                </a:solidFill>
              </a:rPr>
              <a:t>Объем финансирования тыс.руб.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439143" y="2348880"/>
            <a:ext cx="7704857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Формирование современной комфортной городской среды    104 645,9 (9,0%)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на 2020-2024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27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936104" cy="6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5616" y="1196752"/>
            <a:ext cx="7632848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Архитектура и градостроительство на 2020-2024 годы            1 348,0 (0,1%) 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5939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936104" cy="621841"/>
          </a:xfrm>
          <a:prstGeom prst="rect">
            <a:avLst/>
          </a:prstGeom>
          <a:noFill/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683568" y="4005064"/>
            <a:ext cx="8136904" cy="115212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ИТОГО: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Программные  расходы городского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округа Лотошино                                                   1 153 887,4 (99,2%)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59400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2520280" cy="1239482"/>
          </a:xfrm>
          <a:prstGeom prst="rect">
            <a:avLst/>
          </a:prstGeom>
          <a:noFill/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683568" y="5229200"/>
            <a:ext cx="8136904" cy="11521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 smtClean="0">
                <a:solidFill>
                  <a:srgbClr val="0070C0"/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  расходы городского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округа Лотошино                                                   8 819,4 (0,8%)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86688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FD3A2B"/>
                </a:solidFill>
                <a:latin typeface="+mn-lt"/>
              </a:rPr>
              <a:t>Принципы формирования презентации бюджета Лотошинского муниципального района</a:t>
            </a:r>
            <a:endParaRPr lang="ru-RU" sz="2400" b="1" dirty="0">
              <a:solidFill>
                <a:srgbClr val="FD3A2B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C:\Documents and Settings\j.mefodieva\Local Settings\Temporary Internet Files\Content.IE5\73YW8O3R\MC90043150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7200" y="1514475"/>
            <a:ext cx="1687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2600" y="3789363"/>
            <a:ext cx="16748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242175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844824"/>
            <a:ext cx="3708846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«Здравоохранение </a:t>
            </a:r>
            <a:endParaRPr lang="ru-RU" sz="14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708920"/>
            <a:ext cx="3384376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Финансовое обеспечение системы организации медицинское помощи»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496,0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1484784"/>
            <a:ext cx="4032448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«Культура </a:t>
            </a:r>
            <a:r>
              <a:rPr lang="ru-RU" sz="1400" b="1" dirty="0" smtClean="0">
                <a:latin typeface="Arial" charset="0"/>
                <a:ea typeface="SimSun" charset="-122"/>
              </a:rPr>
              <a:t>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5343069"/>
            <a:ext cx="4032448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8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«Обеспечивающая подпрограмма» 4 844,2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2040" y="1916832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музейного дела и народных художественных промыслов»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8 018,5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2955092"/>
            <a:ext cx="4104456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библиотечного дела»  23 092,0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07156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00012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6" name="Соединительная линия уступом 25"/>
          <p:cNvCxnSpPr>
            <a:endCxn id="11" idx="1"/>
          </p:cNvCxnSpPr>
          <p:nvPr/>
        </p:nvCxnSpPr>
        <p:spPr>
          <a:xfrm rot="16200000" flipH="1">
            <a:off x="-49837" y="2362403"/>
            <a:ext cx="1178976" cy="431850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427984" y="2348880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427984" y="3140968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4427984" y="4077072"/>
            <a:ext cx="503237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 rot="10800000" flipV="1">
            <a:off x="4932040" y="3603163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профессионального искусства, гастрольно-концертной и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культурно-досуговой</a:t>
            </a:r>
            <a:r>
              <a:rPr lang="ru-RU" sz="1200" b="1" dirty="0" smtClean="0">
                <a:latin typeface="Arial" charset="0"/>
                <a:ea typeface="SimSun" charset="-122"/>
              </a:rPr>
              <a:t> деятельности, кинематографии» 80 266,6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323528" y="1988840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6" idx="1"/>
          </p:cNvCxnSpPr>
          <p:nvPr/>
        </p:nvCxnSpPr>
        <p:spPr>
          <a:xfrm rot="10800000" flipV="1">
            <a:off x="4427984" y="1654238"/>
            <a:ext cx="216024" cy="4727089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0800000" flipV="1">
            <a:off x="4932040" y="4775617"/>
            <a:ext cx="4032448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7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</a:t>
            </a:r>
            <a:r>
              <a:rPr lang="ru-RU" sz="1200" b="1" dirty="0" smtClean="0">
                <a:latin typeface="Arial" charset="0"/>
                <a:ea typeface="SimSun" charset="-122"/>
              </a:rPr>
              <a:t>архивного дела»   4 138,1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2040" y="6021288"/>
            <a:ext cx="4032448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9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парков культуры и отдыха»                       8 867,0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4427984" y="5661248"/>
            <a:ext cx="503237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4427984" y="6381328"/>
            <a:ext cx="5032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9" idx="3"/>
          </p:cNvCxnSpPr>
          <p:nvPr/>
        </p:nvCxnSpPr>
        <p:spPr>
          <a:xfrm flipH="1">
            <a:off x="4427984" y="5013176"/>
            <a:ext cx="50405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2187982"/>
            <a:ext cx="3600450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«Образование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811076"/>
            <a:ext cx="3888432" cy="50916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Дошкольное образование» 168 327,0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429000"/>
            <a:ext cx="3888432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«Общее образование»   242 520,8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013176"/>
            <a:ext cx="3888432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5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4 655,0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2070389"/>
            <a:ext cx="360045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«Социальная защита населения       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857499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«Социальная поддержка граждан»           30 019,6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819188"/>
            <a:ext cx="345638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«Доступная среда» 120,0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539268"/>
            <a:ext cx="3461518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системы отдыха и оздоровления детей»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1 390,0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536" y="4437112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536" y="2348880"/>
            <a:ext cx="0" cy="2952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536" y="5301208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55576" y="4005064"/>
            <a:ext cx="388843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«Дополнительное образование, воспитание и психолого-социальное сопровождение детей»   44 134,5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5536" y="306896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788024" y="2359026"/>
            <a:ext cx="298326" cy="2582142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2187982"/>
            <a:ext cx="3600450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«Образование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811076"/>
            <a:ext cx="3888432" cy="50916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Дошкольное образование» 168 327,0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429000"/>
            <a:ext cx="3888432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«Общее образование»   242 520,8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013176"/>
            <a:ext cx="3888432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5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4 655,0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2070389"/>
            <a:ext cx="360045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«Социальная защита населения       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857499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«Социальная поддержка граждан»           30 019,6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819188"/>
            <a:ext cx="345638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«Доступная среда» 120,0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539268"/>
            <a:ext cx="3461518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системы отдыха и оздоровления детей»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1 390,0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536" y="4437112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536" y="2348880"/>
            <a:ext cx="0" cy="2952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536" y="5301208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55576" y="4005064"/>
            <a:ext cx="388843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«Дополнительное образование, воспитание и психолого-социальное сопровождение детей»   44 134,5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5536" y="306896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788024" y="2359026"/>
            <a:ext cx="298326" cy="2582142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2187982"/>
            <a:ext cx="3600450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«Спорт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708920"/>
            <a:ext cx="3888432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физической культуры и спорта»      62 686,9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1952231"/>
            <a:ext cx="360045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«Развитие сельского хозяйства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5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мелиорации земель сельскохозяйственного назначения»           4 257,0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3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«Устойчивое развитие сельских территорий» 43 563,2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VI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539268"/>
            <a:ext cx="3461518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эпизоотического и ветеринарно-санитарного благополучия»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321,0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395536" y="2348880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5536" y="306896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788024" y="2240868"/>
            <a:ext cx="288032" cy="270030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2068801"/>
            <a:ext cx="392430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«Экология и окружающая среда             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811076"/>
            <a:ext cx="3888432" cy="50916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Охрана окружающей среды» 180,0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429001"/>
            <a:ext cx="3888432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лесного хозяйства»   </a:t>
            </a:r>
            <a:r>
              <a:rPr lang="en-US" sz="1200" b="1" dirty="0" smtClean="0">
                <a:latin typeface="Arial" charset="0"/>
                <a:ea typeface="SimSun" charset="-122"/>
              </a:rPr>
              <a:t>847</a:t>
            </a:r>
            <a:r>
              <a:rPr lang="ru-RU" sz="1200" b="1" dirty="0" smtClean="0">
                <a:latin typeface="Arial" charset="0"/>
                <a:ea typeface="SimSun" charset="-122"/>
              </a:rPr>
              <a:t>,</a:t>
            </a:r>
            <a:r>
              <a:rPr lang="en-US" sz="1200" b="1" dirty="0" smtClean="0">
                <a:latin typeface="Arial" charset="0"/>
                <a:ea typeface="SimSun" charset="-122"/>
              </a:rPr>
              <a:t>6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1714488"/>
            <a:ext cx="3857652" cy="81563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«Безопасность и обеспечение безопасности жизнедеятельности населения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4942" y="2571744"/>
            <a:ext cx="378621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«Профилактика преступлений и иных правонарушений»   11 514,0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14942" y="3286124"/>
            <a:ext cx="378621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«Снижение рисков возникновения и смягчения последствий чрезвычайных ситуаций природного и техногенного характера» 4 558,4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VII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VIII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>
            <a:off x="428596" y="3643314"/>
            <a:ext cx="325468" cy="3174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4857752" y="2857496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4857752" y="3929066"/>
            <a:ext cx="3619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4857752" y="4857760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14942" y="4429132"/>
            <a:ext cx="378621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совершенствования систем оповещения и информирования населения Московской области»  618,8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>
            <a:off x="428596" y="4429132"/>
            <a:ext cx="35719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6200000" flipH="1">
            <a:off x="-628060" y="3372476"/>
            <a:ext cx="2080252" cy="33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85786" y="4000504"/>
            <a:ext cx="3888432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«Региональная программа в области обращения с отходами, в том числе с твердыми коммунальными отходами»               7 228,7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5536" y="306896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857752" y="2122306"/>
            <a:ext cx="285752" cy="4378528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5214942" y="5310314"/>
            <a:ext cx="3786214" cy="774454"/>
          </a:xfrm>
          <a:prstGeom prst="roundRect">
            <a:avLst>
              <a:gd name="adj" fmla="val 3629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пожарной безопасности»  950,0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14942" y="6072206"/>
            <a:ext cx="378621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мероприятий гражданской обороны»  174,5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10800000">
            <a:off x="4857752" y="5643578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4857752" y="6500834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785926"/>
            <a:ext cx="3067044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«Жилище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2285992"/>
            <a:ext cx="3030606" cy="132641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Комплексное освоение земельных участков в целях жилищного строительства и развитие застроенных территорий» 475,0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786190"/>
            <a:ext cx="307183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жильем молодых семей»   2 203,0</a:t>
            </a:r>
            <a:r>
              <a:rPr lang="en-US" sz="1200" b="1" dirty="0" smtClean="0">
                <a:latin typeface="Arial" charset="0"/>
                <a:ea typeface="SimSun" charset="-122"/>
              </a:rPr>
              <a:t>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1714488"/>
            <a:ext cx="435771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«Развитие инженерной инфраструктуры и </a:t>
            </a:r>
            <a:r>
              <a:rPr lang="ru-RU" sz="1400" b="1" dirty="0" err="1" smtClean="0">
                <a:latin typeface="Arial" charset="0"/>
                <a:ea typeface="SimSun" charset="-122"/>
              </a:rPr>
              <a:t>энергоэффективности</a:t>
            </a:r>
            <a:r>
              <a:rPr lang="ru-RU" sz="1400" b="1" dirty="0" smtClean="0">
                <a:latin typeface="Arial" charset="0"/>
                <a:ea typeface="SimSun" charset="-122"/>
              </a:rPr>
              <a:t>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357430"/>
            <a:ext cx="4214842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«Чистая вода»  3 410,0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2928934"/>
            <a:ext cx="414340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«Системы водоотведения» 5 850,0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IX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4357686" y="2571744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4357686" y="3143248"/>
            <a:ext cx="3619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4357686" y="3857628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714876" y="3500438"/>
            <a:ext cx="414340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качественными коммунальными услугами»              5 000,0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>
            <a:off x="500034" y="5500702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-1285916" y="3714752"/>
            <a:ext cx="357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0034" y="1928802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85786" y="4612729"/>
            <a:ext cx="3143272" cy="149667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жильём детей-сирот и детей, оставшихся без попечения родителей, лиц из  числа детей-сирот и детей, оставшихся без попечения родителей»                                    5 062,0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500034" y="2928934"/>
            <a:ext cx="2873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 rot="10800000" flipV="1">
            <a:off x="4357686" y="1928802"/>
            <a:ext cx="285752" cy="4378525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714876" y="4500570"/>
            <a:ext cx="4214842" cy="774454"/>
          </a:xfrm>
          <a:prstGeom prst="roundRect">
            <a:avLst>
              <a:gd name="adj" fmla="val 3629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«Энергосбережение и повышение энергетической эффективности»  975,2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14876" y="5429264"/>
            <a:ext cx="4143404" cy="4751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6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газификации»  7 500,0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10800000">
            <a:off x="4357686" y="4857760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4357686" y="5643578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500034" y="4071942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4714876" y="6072206"/>
            <a:ext cx="4143404" cy="4751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8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«Обеспечивающая подпрограмма»  561,0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0800000">
            <a:off x="4357686" y="6286520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785926"/>
            <a:ext cx="3067044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«Предпринимательство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2490303"/>
            <a:ext cx="3030606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малого и среднего предпринимательства»                    200,0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71876"/>
            <a:ext cx="307183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потребительского рынка и услуг»  10 719,0тыс.руб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1928802"/>
            <a:ext cx="435771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«Управление имуществом и муниципальными финансами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786058"/>
            <a:ext cx="4214842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имущественного комплекса»                        21 623,1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3714752"/>
            <a:ext cx="414340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«Совершенствование муниципальной службы Московской области» 350,0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0800000">
            <a:off x="4357686" y="3071810"/>
            <a:ext cx="3619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4357686" y="4000504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-392941" y="2964653"/>
            <a:ext cx="178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0034" y="2071678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500034" y="2928934"/>
            <a:ext cx="2873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4357686" y="5214950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500034" y="3857628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4714876" y="4857760"/>
            <a:ext cx="414340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«Обеспечивающая подпрограмма»                              84 279,6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2857488" y="3714752"/>
            <a:ext cx="3000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57686" y="2214554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857364"/>
            <a:ext cx="3286148" cy="153072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«Развитие институтов гражданского общества, повышение эффективного местного самоуправления и реализации молодежной политики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3500438"/>
            <a:ext cx="3286148" cy="153072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1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медиасреды</a:t>
            </a:r>
            <a:r>
              <a:rPr lang="ru-RU" sz="1200" b="1" dirty="0" smtClean="0">
                <a:latin typeface="Arial" charset="0"/>
                <a:ea typeface="SimSun" charset="-122"/>
              </a:rPr>
              <a:t>»      1100,0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5143512"/>
            <a:ext cx="3214710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«Молодежь Подмосковья»                     3 702,1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тыс.руб</a:t>
            </a:r>
            <a:r>
              <a:rPr lang="ru-RU" sz="1200" b="1" dirty="0" smtClean="0">
                <a:latin typeface="Arial" charset="0"/>
                <a:ea typeface="SimSun" charset="-122"/>
              </a:rPr>
              <a:t>      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1928802"/>
            <a:ext cx="435771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«Развитие и функционирование дорожно-транспортного комплекса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786059"/>
            <a:ext cx="4214842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«Пассажирский транспорт общего пользования»        60 831,0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3816908"/>
            <a:ext cx="414340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«Дороги Подмосковья» 51 500,0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0800000">
            <a:off x="4357686" y="3071810"/>
            <a:ext cx="3619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4357686" y="4000504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-1321635" y="4464851"/>
            <a:ext cx="36433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0034" y="2643182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500034" y="4214818"/>
            <a:ext cx="2873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500034" y="5429264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464711" y="3107529"/>
            <a:ext cx="178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57686" y="2214554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85786" y="5929330"/>
            <a:ext cx="3214710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«Обеспечивающая подпрограмма»                              2 956,0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>
            <a:off x="500034" y="6286520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2071678"/>
            <a:ext cx="3786214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«Цифровое муниципальное образование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2857496"/>
            <a:ext cx="3816994" cy="17350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 16 190,7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2070389"/>
            <a:ext cx="360045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«Архитектура и градостроительство       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5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«Разработка Генерального плана развития городского округа»                    400,0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3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политики пространственного развития» 948,0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XVI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-1071602" y="3857628"/>
            <a:ext cx="3000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428596" y="5357826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28596" y="2357430"/>
            <a:ext cx="360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85786" y="4786322"/>
            <a:ext cx="3816994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информационной и технологической инфраструктуры экосистемы цифровой экономики муниципального образования Московской области»   5 616,5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28596" y="3643314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786314" y="2359026"/>
            <a:ext cx="300036" cy="1641478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7074"/>
            <a:ext cx="4230666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«Формирование современной комфортной городской среды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57" y="3430662"/>
            <a:ext cx="4170257" cy="4751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«Благоустройство территорий» 62 637,9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158" y="4323243"/>
            <a:ext cx="41702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комфортного проживания жителей в многоквартирных домах»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2 508,0 тыс. 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034562"/>
            <a:ext cx="2878138" cy="27554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</a:t>
            </a:r>
            <a:r>
              <a:rPr lang="en-US" sz="1200" dirty="0" smtClean="0">
                <a:ea typeface="SimSun" charset="-122"/>
              </a:rPr>
              <a:t>V</a:t>
            </a:r>
            <a:r>
              <a:rPr lang="en-US" sz="1200" dirty="0" smtClean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504" y="2708920"/>
            <a:ext cx="290512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1" idx="1"/>
          </p:cNvCxnSpPr>
          <p:nvPr/>
        </p:nvCxnSpPr>
        <p:spPr>
          <a:xfrm rot="10800000">
            <a:off x="92303" y="3667425"/>
            <a:ext cx="264854" cy="796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2" idx="1"/>
          </p:cNvCxnSpPr>
          <p:nvPr/>
        </p:nvCxnSpPr>
        <p:spPr>
          <a:xfrm rot="10800000">
            <a:off x="105796" y="4765113"/>
            <a:ext cx="251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451035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«Комфортная городская среда»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39 500,0 тыс. 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7504" y="1845711"/>
            <a:ext cx="0" cy="2919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504" y="1868977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8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72"/>
          </a:xfrm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4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сумка, кошелек)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выплачиваемые из бюджета денежные средства, за исключением средств, являющихся источниками финансирования дефицита бюджета;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5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66FF"/>
                </a:solidFill>
                <a:latin typeface="+mn-lt"/>
              </a:rPr>
              <a:t>Непрограммные расходы бюджета городского округа Лотошино Московской области</a:t>
            </a:r>
            <a:endParaRPr lang="ru-RU" sz="2400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83568" y="1700808"/>
            <a:ext cx="8317588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/>
              <a:t>функционирование Совета депутатов городского округа Лотошино –                  1 549,7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7" name="Содержимое 4"/>
          <p:cNvSpPr>
            <a:spLocks noGrp="1"/>
          </p:cNvSpPr>
          <p:nvPr>
            <p:ph type="body" sz="quarter" idx="3"/>
          </p:nvPr>
        </p:nvSpPr>
        <p:spPr>
          <a:xfrm>
            <a:off x="683568" y="2996952"/>
            <a:ext cx="8286807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accent3"/>
              </a:buClr>
              <a:tabLst>
                <a:tab pos="0" algn="l"/>
              </a:tabLst>
              <a:defRPr/>
            </a:pPr>
            <a:r>
              <a:rPr lang="ru-RU" sz="2200" dirty="0" smtClean="0"/>
              <a:t>функционирование контрольно-счетной палаты городского округа Лотошино –       2 269,7 тыс.руб.</a:t>
            </a:r>
          </a:p>
        </p:txBody>
      </p:sp>
      <p:sp>
        <p:nvSpPr>
          <p:cNvPr id="8" name="Содержимое 4"/>
          <p:cNvSpPr>
            <a:spLocks noGrp="1"/>
          </p:cNvSpPr>
          <p:nvPr>
            <p:ph sz="quarter" idx="4"/>
          </p:nvPr>
        </p:nvSpPr>
        <p:spPr>
          <a:xfrm>
            <a:off x="683568" y="4509120"/>
            <a:ext cx="8286808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200" dirty="0" smtClean="0"/>
              <a:t>резервный фонд администрации городского округа Лотошино –                                  5 000,0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pc="-150" dirty="0" smtClean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Муниципальный </a:t>
            </a:r>
            <a:r>
              <a:rPr lang="ru-RU" sz="4800" b="1" spc="-150" dirty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6666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14059" cy="46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83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44452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т</a:t>
            </a:r>
            <a:r>
              <a:rPr lang="ru-RU" sz="1100" b="1" dirty="0" smtClean="0"/>
              <a:t>ыс. рублей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027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0959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ыс. рублей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6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Контактная информация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6203032" cy="1141704"/>
          </a:xfrm>
        </p:spPr>
        <p:txBody>
          <a:bodyPr/>
          <a:lstStyle/>
          <a:p>
            <a:r>
              <a:rPr lang="ru-RU" sz="1800" dirty="0" smtClean="0">
                <a:solidFill>
                  <a:srgbClr val="0070C0"/>
                </a:solidFill>
              </a:rPr>
              <a:t>Начальник Финансово-экономического управления администрации городского округа Лотошино  Московской области</a:t>
            </a:r>
          </a:p>
          <a:p>
            <a:r>
              <a:rPr lang="ru-RU" sz="2000" b="1" u="sng" dirty="0" smtClean="0">
                <a:solidFill>
                  <a:srgbClr val="0070C0"/>
                </a:solidFill>
              </a:rPr>
              <a:t>Анисимова  Валентина  Владимировна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3212976"/>
            <a:ext cx="8280920" cy="3096344"/>
          </a:xfrm>
          <a:gradFill flip="none" rotWithShape="1">
            <a:gsLst>
              <a:gs pos="0">
                <a:srgbClr val="00B0F0"/>
              </a:gs>
              <a:gs pos="78000">
                <a:schemeClr val="accent2">
                  <a:shade val="94000"/>
                  <a:lumMod val="94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время работы управления: </a:t>
            </a:r>
            <a:r>
              <a:rPr lang="ru-RU" sz="1800" dirty="0" smtClean="0">
                <a:solidFill>
                  <a:schemeClr val="bg1"/>
                </a:solidFill>
              </a:rPr>
              <a:t>Понедельник</a:t>
            </a:r>
            <a:r>
              <a:rPr lang="ru-RU" sz="1800" dirty="0" smtClean="0"/>
              <a:t> – Пятница</a:t>
            </a:r>
          </a:p>
          <a:p>
            <a:r>
              <a:rPr lang="ru-RU" sz="1800" dirty="0" smtClean="0"/>
              <a:t>с 8.00 -17.00</a:t>
            </a:r>
          </a:p>
          <a:p>
            <a:r>
              <a:rPr lang="ru-RU" sz="1800" dirty="0" smtClean="0"/>
              <a:t>обед с 12.00 – 13.00</a:t>
            </a:r>
          </a:p>
          <a:p>
            <a:r>
              <a:rPr lang="ru-RU" sz="1800" dirty="0" smtClean="0"/>
              <a:t>кабинет 7</a:t>
            </a:r>
          </a:p>
          <a:p>
            <a:r>
              <a:rPr lang="ru-RU" sz="1800" dirty="0" smtClean="0"/>
              <a:t>телефон 8 (49628) 707-69</a:t>
            </a:r>
          </a:p>
          <a:p>
            <a:r>
              <a:rPr lang="ru-RU" sz="1800" dirty="0" smtClean="0"/>
              <a:t>вопросы, предложения и отзывы Вы можете отправить по электронной почте </a:t>
            </a: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lot-finupr@yandex.ru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/>
              <a:t>или по адресу: 143800, Московская обл.,          пос. Лотошино, ул. Центральная, д.18 </a:t>
            </a:r>
            <a:endParaRPr lang="ru-RU" sz="1800" dirty="0"/>
          </a:p>
        </p:txBody>
      </p:sp>
      <p:pic>
        <p:nvPicPr>
          <p:cNvPr id="72706" name="Picture 2" descr="http://psi-hromova.ru/wp-content/uploads/2015/11/%D1%82%D0%B5%D0%BB%D0%B5%D1%84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2016223" cy="20226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00948" cy="6429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  <a:r>
              <a:rPr lang="ru-RU" sz="5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511017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на безвозмездной и безвозвратной основе,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бюджетам муниципальных образований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доходами;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001156" y="785813"/>
            <a:ext cx="142844" cy="142857"/>
          </a:xfrm>
        </p:spPr>
        <p:txBody>
          <a:bodyPr anchor="ctr">
            <a:normAutofit fontScale="25000" lnSpcReduction="20000"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20063" cy="6011863"/>
          </a:xfrm>
        </p:spPr>
        <p:txBody>
          <a:bodyPr/>
          <a:lstStyle/>
          <a:p>
            <a:pPr indent="0" algn="ctr" fontAlgn="base">
              <a:spcBef>
                <a:spcPct val="0"/>
              </a:spcBef>
              <a:buNone/>
            </a:pPr>
            <a:endParaRPr lang="ru-RU" sz="2450" b="1" dirty="0" smtClean="0">
              <a:solidFill>
                <a:srgbClr val="FF0000"/>
              </a:solidFill>
            </a:endParaRPr>
          </a:p>
          <a:p>
            <a:pPr indent="0" algn="ctr" fontAlgn="base">
              <a:spcBef>
                <a:spcPct val="0"/>
              </a:spcBef>
              <a:buNone/>
            </a:pPr>
            <a:r>
              <a:rPr lang="ru-RU" sz="2450" b="1" dirty="0" smtClean="0">
                <a:solidFill>
                  <a:srgbClr val="9966FF"/>
                </a:solidFill>
              </a:rPr>
              <a:t>Ключевые направления бюджетной политики</a:t>
            </a:r>
            <a:r>
              <a:rPr lang="ru-RU" sz="2450" b="1" dirty="0" smtClean="0">
                <a:solidFill>
                  <a:srgbClr val="FF0000"/>
                </a:solidFill>
              </a:rPr>
              <a:t> </a:t>
            </a:r>
          </a:p>
          <a:p>
            <a:pPr indent="-273050" fontAlgn="base">
              <a:spcBef>
                <a:spcPct val="0"/>
              </a:spcBef>
              <a:buFont typeface="Arial" charset="0"/>
              <a:buChar char="•"/>
            </a:pPr>
            <a:endParaRPr lang="ru-RU" dirty="0" smtClean="0"/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Обеспечение сбалансированности и устойчивости бюджетной системы городского округа Лотошино (за счет ограничения и последующего снижения бюджетного дефицита и недопущения увеличения принимаемых расходных обязательств необеспеченных доходными источниками)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Безусловное исполнение принятых социальных обязательств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эффективности бюджетных расходов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доступности и качества государственных и муниципальных услуг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Выполнение Указов Президента Российской Федерации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Дальнейшая реализация программно-целевых методов управления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открытости и прозрачности бюджетного процесса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900988" cy="85725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Бюджет городского округа Лотошино сформирован на основе: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000125"/>
            <a:ext cx="5659438" cy="5500688"/>
          </a:xfrm>
        </p:spPr>
        <p:txBody>
          <a:bodyPr>
            <a:normAutofit lnSpcReduction="10000"/>
          </a:bodyPr>
          <a:lstStyle/>
          <a:p>
            <a:pPr indent="0">
              <a:buFont typeface="Arial" pitchFamily="34" charset="0"/>
              <a:buNone/>
              <a:defRPr/>
            </a:pPr>
            <a:endParaRPr lang="ru-RU" dirty="0">
              <a:solidFill>
                <a:srgbClr val="0070C0"/>
              </a:solidFill>
            </a:endParaRP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прогноза социально-экономического развития городского округа Лотошино на 2019-2021 годы;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положений Послания Президента Российской Федерации о бюджетной политике в РФ;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указов Президента Российской Федерации от 07 мая 2012 года;                 от 07 мая 2018 года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государственных программ Московской области и муниципальных программ городского округа Лотошино;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иных документов государственного стратегического планирования.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Законодательная база при составлении бюджета городского округа Лотошино: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919692"/>
              </p:ext>
            </p:extLst>
          </p:nvPr>
        </p:nvGraphicFramePr>
        <p:xfrm>
          <a:off x="500034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9966FF"/>
                </a:solidFill>
                <a:latin typeface="+mn-lt"/>
              </a:rPr>
              <a:t>Основные показатели прогноза социально-экономического развития городского округа Лотошино</a:t>
            </a:r>
            <a:endParaRPr lang="ru-RU" sz="22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16715"/>
              </p:ext>
            </p:extLst>
          </p:nvPr>
        </p:nvGraphicFramePr>
        <p:xfrm>
          <a:off x="142875" y="1214438"/>
          <a:ext cx="8858312" cy="53109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4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92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91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2017г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2018г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2019г</a:t>
                      </a:r>
                      <a:r>
                        <a:rPr lang="ru-RU" sz="1000" dirty="0"/>
                        <a:t>.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2020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2021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2022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582,7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617,2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679,6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685,3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717,9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725,7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758,7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770,8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1 187,44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1 336,03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1 124,7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1 174,35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1 179,05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1 248,14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1 258,07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1 318,8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1 335,84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Заработная 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29 488,6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32 862,9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35 289,5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37 061,9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37 190,0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38 976,6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39 241,7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41 021,2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41 436,0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1 264,0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1 320,3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1 428,8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1 509,9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1 517,8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1 599,6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1 616,6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1 696,8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1 724,4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107,4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2 271,8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2388,1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2 647,6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2 750,2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2 760,4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2 886,0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2 911,3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3 043,5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3 086,3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        (на конец  года)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16 344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16 126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15 953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15 830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15 845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15 773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15 827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15 784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15 891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99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городского округа Лотошино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468765"/>
              </p:ext>
            </p:extLst>
          </p:nvPr>
        </p:nvGraphicFramePr>
        <p:xfrm>
          <a:off x="336550" y="1122363"/>
          <a:ext cx="84709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4601</TotalTime>
  <Words>2769</Words>
  <Application>Microsoft Office PowerPoint</Application>
  <PresentationFormat>Экран (4:3)</PresentationFormat>
  <Paragraphs>536</Paragraphs>
  <Slides>34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SimSun</vt:lpstr>
      <vt:lpstr>Arial</vt:lpstr>
      <vt:lpstr>Calibri</vt:lpstr>
      <vt:lpstr>Constantia</vt:lpstr>
      <vt:lpstr>Georgia</vt:lpstr>
      <vt:lpstr>Times New Roman</vt:lpstr>
      <vt:lpstr>Trebuchet MS</vt:lpstr>
      <vt:lpstr>Wingdings</vt:lpstr>
      <vt:lpstr>Wingdings 2</vt:lpstr>
      <vt:lpstr>Wingdings 3</vt:lpstr>
      <vt:lpstr>Facet</vt:lpstr>
      <vt:lpstr>Worksheet</vt:lpstr>
      <vt:lpstr> Бюджет  городского округа Лотошино на 2020 год и плановый период 2021 и 2022 годов  (на основании Решения  Совета депутатов городского округа Лотошино Московской области  №71/7 от 19.12.2019 года "О бюджете городского округа Лотошино Московской области на 2020 год и на плановый период 2021 и 2022 годов")</vt:lpstr>
      <vt:lpstr>           Принципы формирования презентации бюджета Лотошинского муниципального района</vt:lpstr>
      <vt:lpstr>Основные понятия и определения</vt:lpstr>
      <vt:lpstr>Основные понятия и определения  </vt:lpstr>
      <vt:lpstr>Презентация PowerPoint</vt:lpstr>
      <vt:lpstr>Бюджет городского округа Лотошино сформирован на основе:</vt:lpstr>
      <vt:lpstr>Законодательная база при составлении бюджета городского округа Лотошино:</vt:lpstr>
      <vt:lpstr>Основные показатели прогноза социально-экономического развития городского округа Лотошино</vt:lpstr>
      <vt:lpstr>Доходная часть бюджета  городского округа Лотошино</vt:lpstr>
      <vt:lpstr>Основные параметры бюджета городского округа Лотошино</vt:lpstr>
      <vt:lpstr>Структура доходов бюджета городского округа Лотошино</vt:lpstr>
      <vt:lpstr>Информация об объеме налоговых и неналоговых доходов на душу населения городского округа Лотошино Московской области </vt:lpstr>
      <vt:lpstr>Информация о налоговых льготах и ставках на территории городского округа Лотошино, и объемах выпадающих доходов в связи с предоставлением льгот.</vt:lpstr>
      <vt:lpstr>Расходы бюджета  городского округа Лотошино</vt:lpstr>
      <vt:lpstr>Структура расходов бюджета городского округа Лотошино по разделам бюджетной классификации</vt:lpstr>
      <vt:lpstr>Объем публичных нормативных обязательств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Муниципальные программы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городского округа Лотошино</vt:lpstr>
      <vt:lpstr>Непрограммные расходы бюджета городского округа Лотошино Московской области</vt:lpstr>
      <vt:lpstr>Муниципальный долг </vt:lpstr>
      <vt:lpstr>Презентация PowerPoint</vt:lpstr>
      <vt:lpstr>Презентация PowerPoint</vt:lpstr>
      <vt:lpstr>Контактная информация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Молодцова Т.А.</cp:lastModifiedBy>
  <cp:revision>546</cp:revision>
  <dcterms:created xsi:type="dcterms:W3CDTF">2013-12-02T11:14:33Z</dcterms:created>
  <dcterms:modified xsi:type="dcterms:W3CDTF">2020-05-20T13:39:57Z</dcterms:modified>
</cp:coreProperties>
</file>